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26"/>
  </p:handoutMasterIdLst>
  <p:sldIdLst>
    <p:sldId id="365" r:id="rId2"/>
    <p:sldId id="463" r:id="rId3"/>
    <p:sldId id="369" r:id="rId4"/>
    <p:sldId id="370" r:id="rId5"/>
    <p:sldId id="372" r:id="rId6"/>
    <p:sldId id="373" r:id="rId7"/>
    <p:sldId id="374" r:id="rId8"/>
    <p:sldId id="378" r:id="rId9"/>
    <p:sldId id="367" r:id="rId10"/>
    <p:sldId id="391" r:id="rId11"/>
    <p:sldId id="394" r:id="rId12"/>
    <p:sldId id="395" r:id="rId13"/>
    <p:sldId id="397" r:id="rId14"/>
    <p:sldId id="399" r:id="rId15"/>
    <p:sldId id="400" r:id="rId16"/>
    <p:sldId id="466" r:id="rId17"/>
    <p:sldId id="464" r:id="rId18"/>
    <p:sldId id="467" r:id="rId19"/>
    <p:sldId id="468" r:id="rId20"/>
    <p:sldId id="465" r:id="rId21"/>
    <p:sldId id="444" r:id="rId22"/>
    <p:sldId id="457" r:id="rId23"/>
    <p:sldId id="462" r:id="rId24"/>
    <p:sldId id="284" r:id="rId25"/>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301EE9B8-D7AE-4F51-968C-64AEDB54F1D6}">
          <p14:sldIdLst>
            <p14:sldId id="365"/>
            <p14:sldId id="463"/>
            <p14:sldId id="369"/>
            <p14:sldId id="370"/>
            <p14:sldId id="372"/>
            <p14:sldId id="373"/>
            <p14:sldId id="374"/>
            <p14:sldId id="378"/>
            <p14:sldId id="367"/>
            <p14:sldId id="391"/>
            <p14:sldId id="394"/>
            <p14:sldId id="395"/>
            <p14:sldId id="397"/>
            <p14:sldId id="399"/>
            <p14:sldId id="400"/>
            <p14:sldId id="466"/>
            <p14:sldId id="464"/>
            <p14:sldId id="467"/>
            <p14:sldId id="468"/>
            <p14:sldId id="465"/>
            <p14:sldId id="444"/>
            <p14:sldId id="457"/>
            <p14:sldId id="462"/>
          </p14:sldIdLst>
        </p14:section>
        <p14:section name="未命名的章節" id="{78C72773-4E7C-442B-B0EB-C9F229B51356}">
          <p14:sldIdLst>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115" d="100"/>
          <a:sy n="115" d="100"/>
        </p:scale>
        <p:origin x="1302" y="102"/>
      </p:cViewPr>
      <p:guideLst>
        <p:guide orient="horz" pos="2160"/>
        <p:guide pos="2880"/>
      </p:guideLst>
    </p:cSldViewPr>
  </p:slideViewPr>
  <p:notesTextViewPr>
    <p:cViewPr>
      <p:scale>
        <a:sx n="1" d="1"/>
        <a:sy n="1" d="1"/>
      </p:scale>
      <p:origin x="0" y="0"/>
    </p:cViewPr>
  </p:notesTextViewPr>
  <p:sorterViewPr>
    <p:cViewPr>
      <p:scale>
        <a:sx n="60" d="100"/>
        <a:sy n="60" d="100"/>
      </p:scale>
      <p:origin x="0" y="-8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01D2EE-D653-411B-9AC5-AA1C7EEF47C9}" type="doc">
      <dgm:prSet loTypeId="urn:microsoft.com/office/officeart/2005/8/layout/vList5" loCatId="list" qsTypeId="urn:microsoft.com/office/officeart/2005/8/quickstyle/simple1" qsCatId="simple" csTypeId="urn:microsoft.com/office/officeart/2005/8/colors/accent1_4" csCatId="accent1" phldr="1"/>
      <dgm:spPr/>
      <dgm:t>
        <a:bodyPr/>
        <a:lstStyle/>
        <a:p>
          <a:endParaRPr lang="zh-TW" altLang="en-US"/>
        </a:p>
      </dgm:t>
    </dgm:pt>
    <dgm:pt modelId="{08A8C28D-6DF9-46FF-9A0C-7344D2D2C374}">
      <dgm:prSet phldrT="[文字]"/>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新提報</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FE9C9E0F-2070-49CC-9094-9C346E65A1E6}" type="parTrans" cxnId="{6E66E3A5-0BDD-4E63-995B-0989C6045D9B}">
      <dgm:prSet/>
      <dgm:spPr/>
      <dgm:t>
        <a:bodyPr/>
        <a:lstStyle/>
        <a:p>
          <a:endParaRPr lang="zh-TW" altLang="en-US">
            <a:solidFill>
              <a:schemeClr val="tx1"/>
            </a:solidFill>
            <a:latin typeface="標楷體" pitchFamily="65" charset="-120"/>
            <a:ea typeface="標楷體" pitchFamily="65" charset="-120"/>
          </a:endParaRPr>
        </a:p>
      </dgm:t>
    </dgm:pt>
    <dgm:pt modelId="{733EE5A5-C4A1-438A-9F72-45E8A29A4A5B}" type="sibTrans" cxnId="{6E66E3A5-0BDD-4E63-995B-0989C6045D9B}">
      <dgm:prSet/>
      <dgm:spPr/>
      <dgm:t>
        <a:bodyPr/>
        <a:lstStyle/>
        <a:p>
          <a:endParaRPr lang="zh-TW" altLang="en-US">
            <a:solidFill>
              <a:schemeClr val="tx1"/>
            </a:solidFill>
            <a:latin typeface="標楷體" pitchFamily="65" charset="-120"/>
            <a:ea typeface="標楷體" pitchFamily="65" charset="-120"/>
          </a:endParaRPr>
        </a:p>
      </dgm:t>
    </dgm:pt>
    <dgm:pt modelId="{E210C365-4DAA-49E7-AEF3-EA8439F86856}">
      <dgm:prSet phldrT="[文字]"/>
      <dgm:spPr/>
      <dgm:t>
        <a:bodyPr/>
        <a:lstStyle/>
        <a:p>
          <a:pPr>
            <a:buNone/>
          </a:pPr>
          <a:r>
            <a:rPr lang="zh-TW" altLang="en-US" dirty="0" smtClean="0">
              <a:solidFill>
                <a:schemeClr val="tx1"/>
              </a:solidFill>
              <a:latin typeface="微軟正黑體" panose="020B0604030504040204" pitchFamily="34" charset="-120"/>
              <a:ea typeface="微軟正黑體" panose="020B0604030504040204" pitchFamily="34" charset="-120"/>
            </a:rPr>
            <a:t>經一般教育所提供之輔導與教學六個月以上</a:t>
          </a:r>
          <a:endParaRPr lang="en-US" altLang="zh-TW" dirty="0" smtClean="0">
            <a:solidFill>
              <a:schemeClr val="tx1"/>
            </a:solidFill>
            <a:latin typeface="微軟正黑體" panose="020B0604030504040204" pitchFamily="34" charset="-120"/>
            <a:ea typeface="微軟正黑體" panose="020B0604030504040204" pitchFamily="34" charset="-120"/>
          </a:endParaRPr>
        </a:p>
        <a:p>
          <a:pPr>
            <a:buNone/>
          </a:pPr>
          <a:r>
            <a:rPr lang="zh-TW" altLang="en-US" dirty="0" smtClean="0">
              <a:solidFill>
                <a:schemeClr val="tx1"/>
              </a:solidFill>
              <a:latin typeface="微軟正黑體" panose="020B0604030504040204" pitchFamily="34" charset="-120"/>
              <a:ea typeface="微軟正黑體" panose="020B0604030504040204" pitchFamily="34" charset="-120"/>
            </a:rPr>
            <a:t>無顯著成效者。</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A2300819-BA2B-4D55-9C5B-F4D39C4A6E56}" type="parTrans" cxnId="{4E6FEC3D-4566-4027-85B2-EA9F72DE54D6}">
      <dgm:prSet/>
      <dgm:spPr/>
      <dgm:t>
        <a:bodyPr/>
        <a:lstStyle/>
        <a:p>
          <a:endParaRPr lang="zh-TW" altLang="en-US">
            <a:solidFill>
              <a:schemeClr val="tx1"/>
            </a:solidFill>
            <a:latin typeface="標楷體" pitchFamily="65" charset="-120"/>
            <a:ea typeface="標楷體" pitchFamily="65" charset="-120"/>
          </a:endParaRPr>
        </a:p>
      </dgm:t>
    </dgm:pt>
    <dgm:pt modelId="{0B947EE7-0CAD-465B-852B-FA6EDDB894DC}" type="sibTrans" cxnId="{4E6FEC3D-4566-4027-85B2-EA9F72DE54D6}">
      <dgm:prSet/>
      <dgm:spPr/>
      <dgm:t>
        <a:bodyPr/>
        <a:lstStyle/>
        <a:p>
          <a:endParaRPr lang="zh-TW" altLang="en-US">
            <a:solidFill>
              <a:schemeClr val="tx1"/>
            </a:solidFill>
            <a:latin typeface="標楷體" pitchFamily="65" charset="-120"/>
            <a:ea typeface="標楷體" pitchFamily="65" charset="-120"/>
          </a:endParaRPr>
        </a:p>
      </dgm:t>
    </dgm:pt>
    <dgm:pt modelId="{A5C144C2-DB52-4C86-B41E-CDD38B4F2767}">
      <dgm:prSet phldrT="[文字]"/>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跨階段</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F0DC4B33-D53E-45D6-BDC0-53BC5E2356AC}" type="parTrans" cxnId="{2C773FBA-3A66-43F8-AD13-4F6A0531458A}">
      <dgm:prSet/>
      <dgm:spPr/>
      <dgm:t>
        <a:bodyPr/>
        <a:lstStyle/>
        <a:p>
          <a:endParaRPr lang="zh-TW" altLang="en-US">
            <a:solidFill>
              <a:schemeClr val="tx1"/>
            </a:solidFill>
            <a:latin typeface="標楷體" pitchFamily="65" charset="-120"/>
            <a:ea typeface="標楷體" pitchFamily="65" charset="-120"/>
          </a:endParaRPr>
        </a:p>
      </dgm:t>
    </dgm:pt>
    <dgm:pt modelId="{EA4625C3-8572-4C79-AE49-BC5C6D92201C}" type="sibTrans" cxnId="{2C773FBA-3A66-43F8-AD13-4F6A0531458A}">
      <dgm:prSet/>
      <dgm:spPr/>
      <dgm:t>
        <a:bodyPr/>
        <a:lstStyle/>
        <a:p>
          <a:endParaRPr lang="zh-TW" altLang="en-US">
            <a:solidFill>
              <a:schemeClr val="tx1"/>
            </a:solidFill>
            <a:latin typeface="標楷體" pitchFamily="65" charset="-120"/>
            <a:ea typeface="標楷體" pitchFamily="65" charset="-120"/>
          </a:endParaRPr>
        </a:p>
      </dgm:t>
    </dgm:pt>
    <dgm:pt modelId="{1A303288-722D-4690-B608-187560554509}">
      <dgm:prSet phldrT="[文字]"/>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六升七：除一年內鑑定者外，皆需重新鑑定。</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551D6F94-530B-4832-828F-8E95C64674FC}" type="parTrans" cxnId="{E9D86710-4370-46D2-8727-4CBFFF2E0557}">
      <dgm:prSet/>
      <dgm:spPr/>
      <dgm:t>
        <a:bodyPr/>
        <a:lstStyle/>
        <a:p>
          <a:endParaRPr lang="zh-TW" altLang="en-US">
            <a:solidFill>
              <a:schemeClr val="tx1"/>
            </a:solidFill>
            <a:latin typeface="標楷體" pitchFamily="65" charset="-120"/>
            <a:ea typeface="標楷體" pitchFamily="65" charset="-120"/>
          </a:endParaRPr>
        </a:p>
      </dgm:t>
    </dgm:pt>
    <dgm:pt modelId="{C6F0B577-EC28-41C4-A452-986C30E2D8FD}" type="sibTrans" cxnId="{E9D86710-4370-46D2-8727-4CBFFF2E0557}">
      <dgm:prSet/>
      <dgm:spPr/>
      <dgm:t>
        <a:bodyPr/>
        <a:lstStyle/>
        <a:p>
          <a:endParaRPr lang="zh-TW" altLang="en-US">
            <a:solidFill>
              <a:schemeClr val="tx1"/>
            </a:solidFill>
            <a:latin typeface="標楷體" pitchFamily="65" charset="-120"/>
            <a:ea typeface="標楷體" pitchFamily="65" charset="-120"/>
          </a:endParaRPr>
        </a:p>
      </dgm:t>
    </dgm:pt>
    <dgm:pt modelId="{E59313C9-8E20-4145-92EA-1FE76E55F180}">
      <dgm:prSet phldrT="[文字]"/>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轉安置</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CAB0CB60-6D38-4A8A-8C17-5674C44C0C06}" type="parTrans" cxnId="{6D8755F3-C57D-4591-A7A5-FDBA60764E4D}">
      <dgm:prSet/>
      <dgm:spPr/>
      <dgm:t>
        <a:bodyPr/>
        <a:lstStyle/>
        <a:p>
          <a:endParaRPr lang="zh-TW" altLang="en-US">
            <a:solidFill>
              <a:schemeClr val="tx1"/>
            </a:solidFill>
            <a:latin typeface="標楷體" pitchFamily="65" charset="-120"/>
            <a:ea typeface="標楷體" pitchFamily="65" charset="-120"/>
          </a:endParaRPr>
        </a:p>
      </dgm:t>
    </dgm:pt>
    <dgm:pt modelId="{D05D68C0-ACF9-4F6B-897A-183133E0B47D}" type="sibTrans" cxnId="{6D8755F3-C57D-4591-A7A5-FDBA60764E4D}">
      <dgm:prSet/>
      <dgm:spPr/>
      <dgm:t>
        <a:bodyPr/>
        <a:lstStyle/>
        <a:p>
          <a:endParaRPr lang="zh-TW" altLang="en-US">
            <a:solidFill>
              <a:schemeClr val="tx1"/>
            </a:solidFill>
            <a:latin typeface="標楷體" pitchFamily="65" charset="-120"/>
            <a:ea typeface="標楷體" pitchFamily="65" charset="-120"/>
          </a:endParaRPr>
        </a:p>
      </dgm:t>
    </dgm:pt>
    <dgm:pt modelId="{528BBC54-42E4-42AA-9952-65033D57508F}">
      <dgm:prSet phldrT="[文字]"/>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外縣市轉入個案皆需提報（九年級免）。</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10626939-C2F2-4588-9B9C-BDCF0E36EEF8}" type="parTrans" cxnId="{544B04C6-BABA-406D-B2DB-F51BC8801C3A}">
      <dgm:prSet/>
      <dgm:spPr/>
      <dgm:t>
        <a:bodyPr/>
        <a:lstStyle/>
        <a:p>
          <a:endParaRPr lang="zh-TW" altLang="en-US">
            <a:solidFill>
              <a:schemeClr val="tx1"/>
            </a:solidFill>
            <a:latin typeface="標楷體" pitchFamily="65" charset="-120"/>
            <a:ea typeface="標楷體" pitchFamily="65" charset="-120"/>
          </a:endParaRPr>
        </a:p>
      </dgm:t>
    </dgm:pt>
    <dgm:pt modelId="{30C6A0B3-12C0-4A3D-9102-A420586B008A}" type="sibTrans" cxnId="{544B04C6-BABA-406D-B2DB-F51BC8801C3A}">
      <dgm:prSet/>
      <dgm:spPr/>
      <dgm:t>
        <a:bodyPr/>
        <a:lstStyle/>
        <a:p>
          <a:endParaRPr lang="zh-TW" altLang="en-US">
            <a:solidFill>
              <a:schemeClr val="tx1"/>
            </a:solidFill>
            <a:latin typeface="標楷體" pitchFamily="65" charset="-120"/>
            <a:ea typeface="標楷體" pitchFamily="65" charset="-120"/>
          </a:endParaRPr>
        </a:p>
      </dgm:t>
    </dgm:pt>
    <dgm:pt modelId="{0BA12EA4-8C53-4FB4-8F85-B3498AF1987C}">
      <dgm:prSet phldrT="[文字]"/>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欲更改安置型態者。</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2862BDCB-B331-4264-959C-48222B179E54}" type="parTrans" cxnId="{FB7E2B65-FED4-4DC2-8761-2732BA735DFF}">
      <dgm:prSet/>
      <dgm:spPr/>
      <dgm:t>
        <a:bodyPr/>
        <a:lstStyle/>
        <a:p>
          <a:endParaRPr lang="zh-TW" altLang="en-US">
            <a:solidFill>
              <a:schemeClr val="tx1"/>
            </a:solidFill>
            <a:latin typeface="標楷體" pitchFamily="65" charset="-120"/>
            <a:ea typeface="標楷體" pitchFamily="65" charset="-120"/>
          </a:endParaRPr>
        </a:p>
      </dgm:t>
    </dgm:pt>
    <dgm:pt modelId="{5C17131D-174E-457D-BE52-EBA556D1F092}" type="sibTrans" cxnId="{FB7E2B65-FED4-4DC2-8761-2732BA735DFF}">
      <dgm:prSet/>
      <dgm:spPr/>
      <dgm:t>
        <a:bodyPr/>
        <a:lstStyle/>
        <a:p>
          <a:endParaRPr lang="zh-TW" altLang="en-US">
            <a:solidFill>
              <a:schemeClr val="tx1"/>
            </a:solidFill>
            <a:latin typeface="標楷體" pitchFamily="65" charset="-120"/>
            <a:ea typeface="標楷體" pitchFamily="65" charset="-120"/>
          </a:endParaRPr>
        </a:p>
      </dgm:t>
    </dgm:pt>
    <dgm:pt modelId="{BB06FEC9-1AF9-4DEA-BF54-C6A297083C06}">
      <dgm:prSet/>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欲確認</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F1E7A1FD-890E-4A85-9450-59887DC69E60}" type="parTrans" cxnId="{65A2BDBE-8B7A-4F2A-AAE8-6A8677061B4C}">
      <dgm:prSet/>
      <dgm:spPr/>
      <dgm:t>
        <a:bodyPr/>
        <a:lstStyle/>
        <a:p>
          <a:endParaRPr lang="zh-TW" altLang="en-US">
            <a:solidFill>
              <a:schemeClr val="tx1"/>
            </a:solidFill>
            <a:latin typeface="標楷體" pitchFamily="65" charset="-120"/>
            <a:ea typeface="標楷體" pitchFamily="65" charset="-120"/>
          </a:endParaRPr>
        </a:p>
      </dgm:t>
    </dgm:pt>
    <dgm:pt modelId="{09A86EF4-1A9E-4166-9003-AE036AE7701C}" type="sibTrans" cxnId="{65A2BDBE-8B7A-4F2A-AAE8-6A8677061B4C}">
      <dgm:prSet/>
      <dgm:spPr/>
      <dgm:t>
        <a:bodyPr/>
        <a:lstStyle/>
        <a:p>
          <a:endParaRPr lang="zh-TW" altLang="en-US">
            <a:solidFill>
              <a:schemeClr val="tx1"/>
            </a:solidFill>
            <a:latin typeface="標楷體" pitchFamily="65" charset="-120"/>
            <a:ea typeface="標楷體" pitchFamily="65" charset="-120"/>
          </a:endParaRPr>
        </a:p>
      </dgm:t>
    </dgm:pt>
    <dgm:pt modelId="{6A31E5CB-8E1D-46F1-91A0-3B1C624BBD66}">
      <dgm:prSet/>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重新評估</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9DF816D3-5169-4B5B-AB76-73F5763AC4E0}" type="parTrans" cxnId="{3D4BD08E-06F1-405D-8B67-0F92BDF7319E}">
      <dgm:prSet/>
      <dgm:spPr/>
      <dgm:t>
        <a:bodyPr/>
        <a:lstStyle/>
        <a:p>
          <a:endParaRPr lang="zh-TW" altLang="en-US">
            <a:solidFill>
              <a:schemeClr val="tx1"/>
            </a:solidFill>
            <a:latin typeface="標楷體" pitchFamily="65" charset="-120"/>
            <a:ea typeface="標楷體" pitchFamily="65" charset="-120"/>
          </a:endParaRPr>
        </a:p>
      </dgm:t>
    </dgm:pt>
    <dgm:pt modelId="{F3126D35-88B8-4E20-A27C-1EF3B5D98AE4}" type="sibTrans" cxnId="{3D4BD08E-06F1-405D-8B67-0F92BDF7319E}">
      <dgm:prSet/>
      <dgm:spPr/>
      <dgm:t>
        <a:bodyPr/>
        <a:lstStyle/>
        <a:p>
          <a:endParaRPr lang="zh-TW" altLang="en-US">
            <a:solidFill>
              <a:schemeClr val="tx1"/>
            </a:solidFill>
            <a:latin typeface="標楷體" pitchFamily="65" charset="-120"/>
            <a:ea typeface="標楷體" pitchFamily="65" charset="-120"/>
          </a:endParaRPr>
        </a:p>
      </dgm:t>
    </dgm:pt>
    <dgm:pt modelId="{673B978E-4B62-42D5-BF63-814B1173AB21}">
      <dgm:prSet/>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經輔導六個月以上之疑似生，仍有困難者。</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6F812D8B-3000-4462-907E-42849D4AB99D}" type="parTrans" cxnId="{E8315C8C-AD22-48A7-8D99-7DA85CC43E85}">
      <dgm:prSet/>
      <dgm:spPr/>
      <dgm:t>
        <a:bodyPr/>
        <a:lstStyle/>
        <a:p>
          <a:endParaRPr lang="zh-TW" altLang="en-US">
            <a:solidFill>
              <a:schemeClr val="tx1"/>
            </a:solidFill>
            <a:latin typeface="標楷體" pitchFamily="65" charset="-120"/>
            <a:ea typeface="標楷體" pitchFamily="65" charset="-120"/>
          </a:endParaRPr>
        </a:p>
      </dgm:t>
    </dgm:pt>
    <dgm:pt modelId="{CD1A7D5B-433D-4120-A196-A90BBC449A1A}" type="sibTrans" cxnId="{E8315C8C-AD22-48A7-8D99-7DA85CC43E85}">
      <dgm:prSet/>
      <dgm:spPr/>
      <dgm:t>
        <a:bodyPr/>
        <a:lstStyle/>
        <a:p>
          <a:endParaRPr lang="zh-TW" altLang="en-US">
            <a:solidFill>
              <a:schemeClr val="tx1"/>
            </a:solidFill>
            <a:latin typeface="標楷體" pitchFamily="65" charset="-120"/>
            <a:ea typeface="標楷體" pitchFamily="65" charset="-120"/>
          </a:endParaRPr>
        </a:p>
      </dgm:t>
    </dgm:pt>
    <dgm:pt modelId="{F3C0F9DF-EBE2-48C7-95B8-1252CF0D29F5}">
      <dgm:prSet/>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障礙類別改變，優弱勢能力改變。</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A758CEA2-66A8-499B-A8F4-8820483D673D}" type="parTrans" cxnId="{E7EEBC91-2725-4005-B3C2-65BEA17D5299}">
      <dgm:prSet/>
      <dgm:spPr/>
      <dgm:t>
        <a:bodyPr/>
        <a:lstStyle/>
        <a:p>
          <a:endParaRPr lang="zh-TW" altLang="en-US">
            <a:solidFill>
              <a:schemeClr val="tx1"/>
            </a:solidFill>
            <a:latin typeface="標楷體" pitchFamily="65" charset="-120"/>
            <a:ea typeface="標楷體" pitchFamily="65" charset="-120"/>
          </a:endParaRPr>
        </a:p>
      </dgm:t>
    </dgm:pt>
    <dgm:pt modelId="{44856E5C-EB9B-4D28-AB9F-C3DA6F63CF32}" type="sibTrans" cxnId="{E7EEBC91-2725-4005-B3C2-65BEA17D5299}">
      <dgm:prSet/>
      <dgm:spPr/>
      <dgm:t>
        <a:bodyPr/>
        <a:lstStyle/>
        <a:p>
          <a:endParaRPr lang="zh-TW" altLang="en-US">
            <a:solidFill>
              <a:schemeClr val="tx1"/>
            </a:solidFill>
            <a:latin typeface="標楷體" pitchFamily="65" charset="-120"/>
            <a:ea typeface="標楷體" pitchFamily="65" charset="-120"/>
          </a:endParaRPr>
        </a:p>
      </dgm:t>
    </dgm:pt>
    <dgm:pt modelId="{EFF1AD9B-9802-4E8D-A203-F913D995EC2E}">
      <dgm:prSet/>
      <dgm:spPr/>
      <dgm:t>
        <a:bodyPr/>
        <a:lstStyle/>
        <a:p>
          <a:r>
            <a:rPr lang="zh-TW" altLang="en-US" dirty="0" smtClean="0">
              <a:solidFill>
                <a:schemeClr val="tx1"/>
              </a:solidFill>
              <a:latin typeface="微軟正黑體" panose="020B0604030504040204" pitchFamily="34" charset="-120"/>
              <a:ea typeface="微軟正黑體" panose="020B0604030504040204" pitchFamily="34" charset="-120"/>
            </a:rPr>
            <a:t>疑似生至少兩年內需提出鑑定。</a:t>
          </a:r>
          <a:endParaRPr lang="zh-TW" altLang="en-US" dirty="0">
            <a:solidFill>
              <a:schemeClr val="tx1"/>
            </a:solidFill>
            <a:latin typeface="微軟正黑體" panose="020B0604030504040204" pitchFamily="34" charset="-120"/>
            <a:ea typeface="微軟正黑體" panose="020B0604030504040204" pitchFamily="34" charset="-120"/>
          </a:endParaRPr>
        </a:p>
      </dgm:t>
    </dgm:pt>
    <dgm:pt modelId="{D02CCED6-1194-417D-90E4-00E904D1624A}" type="parTrans" cxnId="{35CFFF52-1859-4059-B18B-909CDC03C1D5}">
      <dgm:prSet/>
      <dgm:spPr/>
      <dgm:t>
        <a:bodyPr/>
        <a:lstStyle/>
        <a:p>
          <a:endParaRPr lang="zh-TW" altLang="en-US"/>
        </a:p>
      </dgm:t>
    </dgm:pt>
    <dgm:pt modelId="{85E3A997-D64B-403F-AD5F-11B915BBDE32}" type="sibTrans" cxnId="{35CFFF52-1859-4059-B18B-909CDC03C1D5}">
      <dgm:prSet/>
      <dgm:spPr/>
      <dgm:t>
        <a:bodyPr/>
        <a:lstStyle/>
        <a:p>
          <a:endParaRPr lang="zh-TW" altLang="en-US"/>
        </a:p>
      </dgm:t>
    </dgm:pt>
    <dgm:pt modelId="{4D4D91C3-259A-4481-8BF6-F8E9CFC21D4F}" type="pres">
      <dgm:prSet presAssocID="{5F01D2EE-D653-411B-9AC5-AA1C7EEF47C9}" presName="Name0" presStyleCnt="0">
        <dgm:presLayoutVars>
          <dgm:dir/>
          <dgm:animLvl val="lvl"/>
          <dgm:resizeHandles val="exact"/>
        </dgm:presLayoutVars>
      </dgm:prSet>
      <dgm:spPr/>
      <dgm:t>
        <a:bodyPr/>
        <a:lstStyle/>
        <a:p>
          <a:endParaRPr lang="zh-TW" altLang="en-US"/>
        </a:p>
      </dgm:t>
    </dgm:pt>
    <dgm:pt modelId="{D319096F-0498-40F0-BC99-7633F814F1CF}" type="pres">
      <dgm:prSet presAssocID="{08A8C28D-6DF9-46FF-9A0C-7344D2D2C374}" presName="linNode" presStyleCnt="0"/>
      <dgm:spPr/>
    </dgm:pt>
    <dgm:pt modelId="{CB112CD6-D9BF-48EC-A809-9D77A63BBB91}" type="pres">
      <dgm:prSet presAssocID="{08A8C28D-6DF9-46FF-9A0C-7344D2D2C374}" presName="parentText" presStyleLbl="node1" presStyleIdx="0" presStyleCnt="5" custScaleX="62244">
        <dgm:presLayoutVars>
          <dgm:chMax val="1"/>
          <dgm:bulletEnabled val="1"/>
        </dgm:presLayoutVars>
      </dgm:prSet>
      <dgm:spPr/>
      <dgm:t>
        <a:bodyPr/>
        <a:lstStyle/>
        <a:p>
          <a:endParaRPr lang="zh-TW" altLang="en-US"/>
        </a:p>
      </dgm:t>
    </dgm:pt>
    <dgm:pt modelId="{48A3EFAE-4D62-4F1B-8DAC-C16806D2A063}" type="pres">
      <dgm:prSet presAssocID="{08A8C28D-6DF9-46FF-9A0C-7344D2D2C374}" presName="descendantText" presStyleLbl="alignAccFollowNode1" presStyleIdx="0" presStyleCnt="5">
        <dgm:presLayoutVars>
          <dgm:bulletEnabled val="1"/>
        </dgm:presLayoutVars>
      </dgm:prSet>
      <dgm:spPr/>
      <dgm:t>
        <a:bodyPr/>
        <a:lstStyle/>
        <a:p>
          <a:endParaRPr lang="zh-TW" altLang="en-US"/>
        </a:p>
      </dgm:t>
    </dgm:pt>
    <dgm:pt modelId="{D0E12558-9508-413E-A85A-F21EE9A64970}" type="pres">
      <dgm:prSet presAssocID="{733EE5A5-C4A1-438A-9F72-45E8A29A4A5B}" presName="sp" presStyleCnt="0"/>
      <dgm:spPr/>
    </dgm:pt>
    <dgm:pt modelId="{4165C619-F223-4FC8-BA0E-B3D92FF096CB}" type="pres">
      <dgm:prSet presAssocID="{BB06FEC9-1AF9-4DEA-BF54-C6A297083C06}" presName="linNode" presStyleCnt="0"/>
      <dgm:spPr/>
    </dgm:pt>
    <dgm:pt modelId="{83E091DE-8654-4C04-8C7E-500C3FAD3751}" type="pres">
      <dgm:prSet presAssocID="{BB06FEC9-1AF9-4DEA-BF54-C6A297083C06}" presName="parentText" presStyleLbl="node1" presStyleIdx="1" presStyleCnt="5" custScaleX="61813">
        <dgm:presLayoutVars>
          <dgm:chMax val="1"/>
          <dgm:bulletEnabled val="1"/>
        </dgm:presLayoutVars>
      </dgm:prSet>
      <dgm:spPr/>
      <dgm:t>
        <a:bodyPr/>
        <a:lstStyle/>
        <a:p>
          <a:endParaRPr lang="zh-TW" altLang="en-US"/>
        </a:p>
      </dgm:t>
    </dgm:pt>
    <dgm:pt modelId="{9DE217C1-49A1-4ADF-B100-23AD257AD034}" type="pres">
      <dgm:prSet presAssocID="{BB06FEC9-1AF9-4DEA-BF54-C6A297083C06}" presName="descendantText" presStyleLbl="alignAccFollowNode1" presStyleIdx="1" presStyleCnt="5">
        <dgm:presLayoutVars>
          <dgm:bulletEnabled val="1"/>
        </dgm:presLayoutVars>
      </dgm:prSet>
      <dgm:spPr/>
      <dgm:t>
        <a:bodyPr/>
        <a:lstStyle/>
        <a:p>
          <a:endParaRPr lang="zh-TW" altLang="en-US"/>
        </a:p>
      </dgm:t>
    </dgm:pt>
    <dgm:pt modelId="{E49E078F-81BF-47C2-9426-62CF1590B21A}" type="pres">
      <dgm:prSet presAssocID="{09A86EF4-1A9E-4166-9003-AE036AE7701C}" presName="sp" presStyleCnt="0"/>
      <dgm:spPr/>
    </dgm:pt>
    <dgm:pt modelId="{59F16B5D-EF57-4373-A41B-6908F45491AE}" type="pres">
      <dgm:prSet presAssocID="{6A31E5CB-8E1D-46F1-91A0-3B1C624BBD66}" presName="linNode" presStyleCnt="0"/>
      <dgm:spPr/>
    </dgm:pt>
    <dgm:pt modelId="{17AB1843-6559-46E3-8D7E-7B0153936FC8}" type="pres">
      <dgm:prSet presAssocID="{6A31E5CB-8E1D-46F1-91A0-3B1C624BBD66}" presName="parentText" presStyleLbl="node1" presStyleIdx="2" presStyleCnt="5" custScaleX="61812">
        <dgm:presLayoutVars>
          <dgm:chMax val="1"/>
          <dgm:bulletEnabled val="1"/>
        </dgm:presLayoutVars>
      </dgm:prSet>
      <dgm:spPr/>
      <dgm:t>
        <a:bodyPr/>
        <a:lstStyle/>
        <a:p>
          <a:endParaRPr lang="zh-TW" altLang="en-US"/>
        </a:p>
      </dgm:t>
    </dgm:pt>
    <dgm:pt modelId="{972ADBCA-28A3-4AE7-BC09-A6FE47114EB9}" type="pres">
      <dgm:prSet presAssocID="{6A31E5CB-8E1D-46F1-91A0-3B1C624BBD66}" presName="descendantText" presStyleLbl="alignAccFollowNode1" presStyleIdx="2" presStyleCnt="5">
        <dgm:presLayoutVars>
          <dgm:bulletEnabled val="1"/>
        </dgm:presLayoutVars>
      </dgm:prSet>
      <dgm:spPr/>
      <dgm:t>
        <a:bodyPr/>
        <a:lstStyle/>
        <a:p>
          <a:endParaRPr lang="zh-TW" altLang="en-US"/>
        </a:p>
      </dgm:t>
    </dgm:pt>
    <dgm:pt modelId="{A577CB24-FF81-4264-825D-DC9C596F9FAA}" type="pres">
      <dgm:prSet presAssocID="{F3126D35-88B8-4E20-A27C-1EF3B5D98AE4}" presName="sp" presStyleCnt="0"/>
      <dgm:spPr/>
    </dgm:pt>
    <dgm:pt modelId="{D9AD2EC3-D0FE-4878-AFAE-787C615B96CC}" type="pres">
      <dgm:prSet presAssocID="{A5C144C2-DB52-4C86-B41E-CDD38B4F2767}" presName="linNode" presStyleCnt="0"/>
      <dgm:spPr/>
    </dgm:pt>
    <dgm:pt modelId="{92983DE2-CDCE-4785-9176-5AF5347C6E6C}" type="pres">
      <dgm:prSet presAssocID="{A5C144C2-DB52-4C86-B41E-CDD38B4F2767}" presName="parentText" presStyleLbl="node1" presStyleIdx="3" presStyleCnt="5" custScaleX="62244" custLinFactNeighborX="0" custLinFactNeighborY="-844">
        <dgm:presLayoutVars>
          <dgm:chMax val="1"/>
          <dgm:bulletEnabled val="1"/>
        </dgm:presLayoutVars>
      </dgm:prSet>
      <dgm:spPr/>
      <dgm:t>
        <a:bodyPr/>
        <a:lstStyle/>
        <a:p>
          <a:endParaRPr lang="zh-TW" altLang="en-US"/>
        </a:p>
      </dgm:t>
    </dgm:pt>
    <dgm:pt modelId="{C49A7924-7113-4BAE-86F2-49B58CAB9DC0}" type="pres">
      <dgm:prSet presAssocID="{A5C144C2-DB52-4C86-B41E-CDD38B4F2767}" presName="descendantText" presStyleLbl="alignAccFollowNode1" presStyleIdx="3" presStyleCnt="5">
        <dgm:presLayoutVars>
          <dgm:bulletEnabled val="1"/>
        </dgm:presLayoutVars>
      </dgm:prSet>
      <dgm:spPr/>
      <dgm:t>
        <a:bodyPr/>
        <a:lstStyle/>
        <a:p>
          <a:endParaRPr lang="zh-TW" altLang="en-US"/>
        </a:p>
      </dgm:t>
    </dgm:pt>
    <dgm:pt modelId="{ECE06068-1B16-4733-8423-B7BB68162591}" type="pres">
      <dgm:prSet presAssocID="{EA4625C3-8572-4C79-AE49-BC5C6D92201C}" presName="sp" presStyleCnt="0"/>
      <dgm:spPr/>
    </dgm:pt>
    <dgm:pt modelId="{11B794C1-AEAA-4752-AA57-526BD82A9CA3}" type="pres">
      <dgm:prSet presAssocID="{E59313C9-8E20-4145-92EA-1FE76E55F180}" presName="linNode" presStyleCnt="0"/>
      <dgm:spPr/>
    </dgm:pt>
    <dgm:pt modelId="{7628427C-1851-4F52-B34E-869AD86AD6EB}" type="pres">
      <dgm:prSet presAssocID="{E59313C9-8E20-4145-92EA-1FE76E55F180}" presName="parentText" presStyleLbl="node1" presStyleIdx="4" presStyleCnt="5" custScaleX="61812">
        <dgm:presLayoutVars>
          <dgm:chMax val="1"/>
          <dgm:bulletEnabled val="1"/>
        </dgm:presLayoutVars>
      </dgm:prSet>
      <dgm:spPr/>
      <dgm:t>
        <a:bodyPr/>
        <a:lstStyle/>
        <a:p>
          <a:endParaRPr lang="zh-TW" altLang="en-US"/>
        </a:p>
      </dgm:t>
    </dgm:pt>
    <dgm:pt modelId="{E90F7538-D7B8-4229-9F53-5F04015EE8BB}" type="pres">
      <dgm:prSet presAssocID="{E59313C9-8E20-4145-92EA-1FE76E55F180}" presName="descendantText" presStyleLbl="alignAccFollowNode1" presStyleIdx="4" presStyleCnt="5">
        <dgm:presLayoutVars>
          <dgm:bulletEnabled val="1"/>
        </dgm:presLayoutVars>
      </dgm:prSet>
      <dgm:spPr/>
      <dgm:t>
        <a:bodyPr/>
        <a:lstStyle/>
        <a:p>
          <a:endParaRPr lang="zh-TW" altLang="en-US"/>
        </a:p>
      </dgm:t>
    </dgm:pt>
  </dgm:ptLst>
  <dgm:cxnLst>
    <dgm:cxn modelId="{544B04C6-BABA-406D-B2DB-F51BC8801C3A}" srcId="{E59313C9-8E20-4145-92EA-1FE76E55F180}" destId="{528BBC54-42E4-42AA-9952-65033D57508F}" srcOrd="0" destOrd="0" parTransId="{10626939-C2F2-4588-9B9C-BDCF0E36EEF8}" sibTransId="{30C6A0B3-12C0-4A3D-9102-A420586B008A}"/>
    <dgm:cxn modelId="{E9D86710-4370-46D2-8727-4CBFFF2E0557}" srcId="{A5C144C2-DB52-4C86-B41E-CDD38B4F2767}" destId="{1A303288-722D-4690-B608-187560554509}" srcOrd="0" destOrd="0" parTransId="{551D6F94-530B-4832-828F-8E95C64674FC}" sibTransId="{C6F0B577-EC28-41C4-A452-986C30E2D8FD}"/>
    <dgm:cxn modelId="{1C5CD448-82B7-4841-A0C1-5D787C541928}" type="presOf" srcId="{EFF1AD9B-9802-4E8D-A203-F913D995EC2E}" destId="{9DE217C1-49A1-4ADF-B100-23AD257AD034}" srcOrd="0" destOrd="1" presId="urn:microsoft.com/office/officeart/2005/8/layout/vList5"/>
    <dgm:cxn modelId="{4E6FEC3D-4566-4027-85B2-EA9F72DE54D6}" srcId="{08A8C28D-6DF9-46FF-9A0C-7344D2D2C374}" destId="{E210C365-4DAA-49E7-AEF3-EA8439F86856}" srcOrd="0" destOrd="0" parTransId="{A2300819-BA2B-4D55-9C5B-F4D39C4A6E56}" sibTransId="{0B947EE7-0CAD-465B-852B-FA6EDDB894DC}"/>
    <dgm:cxn modelId="{8BD1F523-FA39-46A0-8A54-87BAF089F741}" type="presOf" srcId="{6A31E5CB-8E1D-46F1-91A0-3B1C624BBD66}" destId="{17AB1843-6559-46E3-8D7E-7B0153936FC8}" srcOrd="0" destOrd="0" presId="urn:microsoft.com/office/officeart/2005/8/layout/vList5"/>
    <dgm:cxn modelId="{E8315C8C-AD22-48A7-8D99-7DA85CC43E85}" srcId="{BB06FEC9-1AF9-4DEA-BF54-C6A297083C06}" destId="{673B978E-4B62-42D5-BF63-814B1173AB21}" srcOrd="0" destOrd="0" parTransId="{6F812D8B-3000-4462-907E-42849D4AB99D}" sibTransId="{CD1A7D5B-433D-4120-A196-A90BBC449A1A}"/>
    <dgm:cxn modelId="{A4113E0C-B79F-4782-B5AF-1E4230EF3920}" type="presOf" srcId="{5F01D2EE-D653-411B-9AC5-AA1C7EEF47C9}" destId="{4D4D91C3-259A-4481-8BF6-F8E9CFC21D4F}" srcOrd="0" destOrd="0" presId="urn:microsoft.com/office/officeart/2005/8/layout/vList5"/>
    <dgm:cxn modelId="{28131058-993C-455C-826B-BB28508A0B51}" type="presOf" srcId="{528BBC54-42E4-42AA-9952-65033D57508F}" destId="{E90F7538-D7B8-4229-9F53-5F04015EE8BB}" srcOrd="0" destOrd="0" presId="urn:microsoft.com/office/officeart/2005/8/layout/vList5"/>
    <dgm:cxn modelId="{BDE8437A-DC59-41DF-BD66-1EA84F5B49D4}" type="presOf" srcId="{F3C0F9DF-EBE2-48C7-95B8-1252CF0D29F5}" destId="{972ADBCA-28A3-4AE7-BC09-A6FE47114EB9}" srcOrd="0" destOrd="0" presId="urn:microsoft.com/office/officeart/2005/8/layout/vList5"/>
    <dgm:cxn modelId="{65A2BDBE-8B7A-4F2A-AAE8-6A8677061B4C}" srcId="{5F01D2EE-D653-411B-9AC5-AA1C7EEF47C9}" destId="{BB06FEC9-1AF9-4DEA-BF54-C6A297083C06}" srcOrd="1" destOrd="0" parTransId="{F1E7A1FD-890E-4A85-9450-59887DC69E60}" sibTransId="{09A86EF4-1A9E-4166-9003-AE036AE7701C}"/>
    <dgm:cxn modelId="{B7957D91-B67B-48C4-B21A-C5622B3845D4}" type="presOf" srcId="{08A8C28D-6DF9-46FF-9A0C-7344D2D2C374}" destId="{CB112CD6-D9BF-48EC-A809-9D77A63BBB91}" srcOrd="0" destOrd="0" presId="urn:microsoft.com/office/officeart/2005/8/layout/vList5"/>
    <dgm:cxn modelId="{4C14694B-31C6-49A4-8EEC-D3C4B00AC177}" type="presOf" srcId="{BB06FEC9-1AF9-4DEA-BF54-C6A297083C06}" destId="{83E091DE-8654-4C04-8C7E-500C3FAD3751}" srcOrd="0" destOrd="0" presId="urn:microsoft.com/office/officeart/2005/8/layout/vList5"/>
    <dgm:cxn modelId="{35CFFF52-1859-4059-B18B-909CDC03C1D5}" srcId="{BB06FEC9-1AF9-4DEA-BF54-C6A297083C06}" destId="{EFF1AD9B-9802-4E8D-A203-F913D995EC2E}" srcOrd="1" destOrd="0" parTransId="{D02CCED6-1194-417D-90E4-00E904D1624A}" sibTransId="{85E3A997-D64B-403F-AD5F-11B915BBDE32}"/>
    <dgm:cxn modelId="{C25B5C71-A516-4D6A-A2C0-31BEA7511DBA}" type="presOf" srcId="{A5C144C2-DB52-4C86-B41E-CDD38B4F2767}" destId="{92983DE2-CDCE-4785-9176-5AF5347C6E6C}" srcOrd="0" destOrd="0" presId="urn:microsoft.com/office/officeart/2005/8/layout/vList5"/>
    <dgm:cxn modelId="{6D8755F3-C57D-4591-A7A5-FDBA60764E4D}" srcId="{5F01D2EE-D653-411B-9AC5-AA1C7EEF47C9}" destId="{E59313C9-8E20-4145-92EA-1FE76E55F180}" srcOrd="4" destOrd="0" parTransId="{CAB0CB60-6D38-4A8A-8C17-5674C44C0C06}" sibTransId="{D05D68C0-ACF9-4F6B-897A-183133E0B47D}"/>
    <dgm:cxn modelId="{E7EEBC91-2725-4005-B3C2-65BEA17D5299}" srcId="{6A31E5CB-8E1D-46F1-91A0-3B1C624BBD66}" destId="{F3C0F9DF-EBE2-48C7-95B8-1252CF0D29F5}" srcOrd="0" destOrd="0" parTransId="{A758CEA2-66A8-499B-A8F4-8820483D673D}" sibTransId="{44856E5C-EB9B-4D28-AB9F-C3DA6F63CF32}"/>
    <dgm:cxn modelId="{289A49A5-FCC1-404D-8C18-DE1DE7D962C5}" type="presOf" srcId="{1A303288-722D-4690-B608-187560554509}" destId="{C49A7924-7113-4BAE-86F2-49B58CAB9DC0}" srcOrd="0" destOrd="0" presId="urn:microsoft.com/office/officeart/2005/8/layout/vList5"/>
    <dgm:cxn modelId="{2C773FBA-3A66-43F8-AD13-4F6A0531458A}" srcId="{5F01D2EE-D653-411B-9AC5-AA1C7EEF47C9}" destId="{A5C144C2-DB52-4C86-B41E-CDD38B4F2767}" srcOrd="3" destOrd="0" parTransId="{F0DC4B33-D53E-45D6-BDC0-53BC5E2356AC}" sibTransId="{EA4625C3-8572-4C79-AE49-BC5C6D92201C}"/>
    <dgm:cxn modelId="{6D15CC17-E7DC-4734-8F49-24B5A7E05C82}" type="presOf" srcId="{0BA12EA4-8C53-4FB4-8F85-B3498AF1987C}" destId="{E90F7538-D7B8-4229-9F53-5F04015EE8BB}" srcOrd="0" destOrd="1" presId="urn:microsoft.com/office/officeart/2005/8/layout/vList5"/>
    <dgm:cxn modelId="{FB7E2B65-FED4-4DC2-8761-2732BA735DFF}" srcId="{E59313C9-8E20-4145-92EA-1FE76E55F180}" destId="{0BA12EA4-8C53-4FB4-8F85-B3498AF1987C}" srcOrd="1" destOrd="0" parTransId="{2862BDCB-B331-4264-959C-48222B179E54}" sibTransId="{5C17131D-174E-457D-BE52-EBA556D1F092}"/>
    <dgm:cxn modelId="{4E9A4D48-C3D0-4E61-9F17-31D0E60A05B6}" type="presOf" srcId="{E210C365-4DAA-49E7-AEF3-EA8439F86856}" destId="{48A3EFAE-4D62-4F1B-8DAC-C16806D2A063}" srcOrd="0" destOrd="0" presId="urn:microsoft.com/office/officeart/2005/8/layout/vList5"/>
    <dgm:cxn modelId="{17B55BA6-09DE-4398-B4E2-8B4443578550}" type="presOf" srcId="{E59313C9-8E20-4145-92EA-1FE76E55F180}" destId="{7628427C-1851-4F52-B34E-869AD86AD6EB}" srcOrd="0" destOrd="0" presId="urn:microsoft.com/office/officeart/2005/8/layout/vList5"/>
    <dgm:cxn modelId="{F09F12E7-7A8E-4444-A600-A3D1EAC9358A}" type="presOf" srcId="{673B978E-4B62-42D5-BF63-814B1173AB21}" destId="{9DE217C1-49A1-4ADF-B100-23AD257AD034}" srcOrd="0" destOrd="0" presId="urn:microsoft.com/office/officeart/2005/8/layout/vList5"/>
    <dgm:cxn modelId="{3D4BD08E-06F1-405D-8B67-0F92BDF7319E}" srcId="{5F01D2EE-D653-411B-9AC5-AA1C7EEF47C9}" destId="{6A31E5CB-8E1D-46F1-91A0-3B1C624BBD66}" srcOrd="2" destOrd="0" parTransId="{9DF816D3-5169-4B5B-AB76-73F5763AC4E0}" sibTransId="{F3126D35-88B8-4E20-A27C-1EF3B5D98AE4}"/>
    <dgm:cxn modelId="{6E66E3A5-0BDD-4E63-995B-0989C6045D9B}" srcId="{5F01D2EE-D653-411B-9AC5-AA1C7EEF47C9}" destId="{08A8C28D-6DF9-46FF-9A0C-7344D2D2C374}" srcOrd="0" destOrd="0" parTransId="{FE9C9E0F-2070-49CC-9094-9C346E65A1E6}" sibTransId="{733EE5A5-C4A1-438A-9F72-45E8A29A4A5B}"/>
    <dgm:cxn modelId="{0F8B360D-6154-461F-A46D-494A4BCDC059}" type="presParOf" srcId="{4D4D91C3-259A-4481-8BF6-F8E9CFC21D4F}" destId="{D319096F-0498-40F0-BC99-7633F814F1CF}" srcOrd="0" destOrd="0" presId="urn:microsoft.com/office/officeart/2005/8/layout/vList5"/>
    <dgm:cxn modelId="{8E18A0CF-BD8C-4783-90D8-3C14D4028EAB}" type="presParOf" srcId="{D319096F-0498-40F0-BC99-7633F814F1CF}" destId="{CB112CD6-D9BF-48EC-A809-9D77A63BBB91}" srcOrd="0" destOrd="0" presId="urn:microsoft.com/office/officeart/2005/8/layout/vList5"/>
    <dgm:cxn modelId="{A95BBC70-DEC5-4951-98C3-37B8D8F124A3}" type="presParOf" srcId="{D319096F-0498-40F0-BC99-7633F814F1CF}" destId="{48A3EFAE-4D62-4F1B-8DAC-C16806D2A063}" srcOrd="1" destOrd="0" presId="urn:microsoft.com/office/officeart/2005/8/layout/vList5"/>
    <dgm:cxn modelId="{A4ACF3A0-1E76-4A97-A549-A67040F13540}" type="presParOf" srcId="{4D4D91C3-259A-4481-8BF6-F8E9CFC21D4F}" destId="{D0E12558-9508-413E-A85A-F21EE9A64970}" srcOrd="1" destOrd="0" presId="urn:microsoft.com/office/officeart/2005/8/layout/vList5"/>
    <dgm:cxn modelId="{1F8839DD-5EC8-430C-A16A-03DEB1F9A5E5}" type="presParOf" srcId="{4D4D91C3-259A-4481-8BF6-F8E9CFC21D4F}" destId="{4165C619-F223-4FC8-BA0E-B3D92FF096CB}" srcOrd="2" destOrd="0" presId="urn:microsoft.com/office/officeart/2005/8/layout/vList5"/>
    <dgm:cxn modelId="{0E1C5AF5-62BB-485F-80D8-B507A2D3224E}" type="presParOf" srcId="{4165C619-F223-4FC8-BA0E-B3D92FF096CB}" destId="{83E091DE-8654-4C04-8C7E-500C3FAD3751}" srcOrd="0" destOrd="0" presId="urn:microsoft.com/office/officeart/2005/8/layout/vList5"/>
    <dgm:cxn modelId="{F0C69B8B-C683-488A-83D1-846B9A7E5BA3}" type="presParOf" srcId="{4165C619-F223-4FC8-BA0E-B3D92FF096CB}" destId="{9DE217C1-49A1-4ADF-B100-23AD257AD034}" srcOrd="1" destOrd="0" presId="urn:microsoft.com/office/officeart/2005/8/layout/vList5"/>
    <dgm:cxn modelId="{652BE8DF-3E10-4A8C-825C-A55D6BC74B96}" type="presParOf" srcId="{4D4D91C3-259A-4481-8BF6-F8E9CFC21D4F}" destId="{E49E078F-81BF-47C2-9426-62CF1590B21A}" srcOrd="3" destOrd="0" presId="urn:microsoft.com/office/officeart/2005/8/layout/vList5"/>
    <dgm:cxn modelId="{F4594404-8C89-4B0D-A53B-1E9217A2BC90}" type="presParOf" srcId="{4D4D91C3-259A-4481-8BF6-F8E9CFC21D4F}" destId="{59F16B5D-EF57-4373-A41B-6908F45491AE}" srcOrd="4" destOrd="0" presId="urn:microsoft.com/office/officeart/2005/8/layout/vList5"/>
    <dgm:cxn modelId="{B0B21E6A-CED0-4B56-ACD3-75175129F7CD}" type="presParOf" srcId="{59F16B5D-EF57-4373-A41B-6908F45491AE}" destId="{17AB1843-6559-46E3-8D7E-7B0153936FC8}" srcOrd="0" destOrd="0" presId="urn:microsoft.com/office/officeart/2005/8/layout/vList5"/>
    <dgm:cxn modelId="{01F3AE5C-A9C1-4D86-94B5-FAE09FFCCAB2}" type="presParOf" srcId="{59F16B5D-EF57-4373-A41B-6908F45491AE}" destId="{972ADBCA-28A3-4AE7-BC09-A6FE47114EB9}" srcOrd="1" destOrd="0" presId="urn:microsoft.com/office/officeart/2005/8/layout/vList5"/>
    <dgm:cxn modelId="{3653FA42-8E65-4A12-BBE0-95ABB82042C0}" type="presParOf" srcId="{4D4D91C3-259A-4481-8BF6-F8E9CFC21D4F}" destId="{A577CB24-FF81-4264-825D-DC9C596F9FAA}" srcOrd="5" destOrd="0" presId="urn:microsoft.com/office/officeart/2005/8/layout/vList5"/>
    <dgm:cxn modelId="{AD1650CB-9F24-470A-9501-E02CFA279C37}" type="presParOf" srcId="{4D4D91C3-259A-4481-8BF6-F8E9CFC21D4F}" destId="{D9AD2EC3-D0FE-4878-AFAE-787C615B96CC}" srcOrd="6" destOrd="0" presId="urn:microsoft.com/office/officeart/2005/8/layout/vList5"/>
    <dgm:cxn modelId="{DCD49142-F695-4574-BF56-96B8E7C289A8}" type="presParOf" srcId="{D9AD2EC3-D0FE-4878-AFAE-787C615B96CC}" destId="{92983DE2-CDCE-4785-9176-5AF5347C6E6C}" srcOrd="0" destOrd="0" presId="urn:microsoft.com/office/officeart/2005/8/layout/vList5"/>
    <dgm:cxn modelId="{AF5D4AE3-BFA2-4771-B753-F292D6E9F190}" type="presParOf" srcId="{D9AD2EC3-D0FE-4878-AFAE-787C615B96CC}" destId="{C49A7924-7113-4BAE-86F2-49B58CAB9DC0}" srcOrd="1" destOrd="0" presId="urn:microsoft.com/office/officeart/2005/8/layout/vList5"/>
    <dgm:cxn modelId="{B8600AF3-AAFA-4F58-BC0F-CC92C7D56594}" type="presParOf" srcId="{4D4D91C3-259A-4481-8BF6-F8E9CFC21D4F}" destId="{ECE06068-1B16-4733-8423-B7BB68162591}" srcOrd="7" destOrd="0" presId="urn:microsoft.com/office/officeart/2005/8/layout/vList5"/>
    <dgm:cxn modelId="{4A03482E-02A2-4B96-8F81-73FEC328F619}" type="presParOf" srcId="{4D4D91C3-259A-4481-8BF6-F8E9CFC21D4F}" destId="{11B794C1-AEAA-4752-AA57-526BD82A9CA3}" srcOrd="8" destOrd="0" presId="urn:microsoft.com/office/officeart/2005/8/layout/vList5"/>
    <dgm:cxn modelId="{360EED48-04A3-4E8D-A85A-4F2EFE47BB2C}" type="presParOf" srcId="{11B794C1-AEAA-4752-AA57-526BD82A9CA3}" destId="{7628427C-1851-4F52-B34E-869AD86AD6EB}" srcOrd="0" destOrd="0" presId="urn:microsoft.com/office/officeart/2005/8/layout/vList5"/>
    <dgm:cxn modelId="{FA88833D-7811-47CF-89BF-EA16496C2AC0}" type="presParOf" srcId="{11B794C1-AEAA-4752-AA57-526BD82A9CA3}" destId="{E90F7538-D7B8-4229-9F53-5F04015EE8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AE7A6D-301C-4B47-B945-E87023E636E4}"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zh-TW" altLang="en-US"/>
        </a:p>
      </dgm:t>
    </dgm:pt>
    <dgm:pt modelId="{C4C6A3AF-0F2F-45BC-9714-190E4E93B281}">
      <dgm:prSet phldrT="[文字]" custT="1"/>
      <dgm:spPr>
        <a:ln>
          <a:solidFill>
            <a:srgbClr val="D60093"/>
          </a:solidFill>
        </a:ln>
      </dgm:spPr>
      <dgm:t>
        <a:bodyPr/>
        <a:lstStyle/>
        <a:p>
          <a:r>
            <a:rPr lang="zh-TW" altLang="en-US" sz="2000" b="0" u="none" dirty="0" smtClean="0">
              <a:latin typeface="微軟正黑體" pitchFamily="34" charset="-120"/>
              <a:ea typeface="微軟正黑體" pitchFamily="34" charset="-120"/>
            </a:rPr>
            <a:t>取得家長同意，填妥</a:t>
          </a:r>
          <a:r>
            <a:rPr lang="zh-TW" sz="2000" b="0" u="none" dirty="0" smtClean="0">
              <a:solidFill>
                <a:srgbClr val="FF0000"/>
              </a:solidFill>
              <a:latin typeface="微軟正黑體" pitchFamily="34" charset="-120"/>
              <a:ea typeface="微軟正黑體" pitchFamily="34" charset="-120"/>
            </a:rPr>
            <a:t>鑑定安置申請表暨家長同意書</a:t>
          </a:r>
          <a:endParaRPr lang="zh-TW" altLang="en-US" sz="2000" dirty="0">
            <a:solidFill>
              <a:schemeClr val="tx1"/>
            </a:solidFill>
            <a:latin typeface="微軟正黑體" pitchFamily="34" charset="-120"/>
            <a:ea typeface="微軟正黑體" pitchFamily="34" charset="-120"/>
          </a:endParaRPr>
        </a:p>
      </dgm:t>
    </dgm:pt>
    <dgm:pt modelId="{A60B9E81-C795-4DCC-A7F8-DF155D39BF34}" type="parTrans" cxnId="{8BCB592C-B4E8-4302-B7C6-239DD5F486D5}">
      <dgm:prSet/>
      <dgm:spPr/>
      <dgm:t>
        <a:bodyPr/>
        <a:lstStyle/>
        <a:p>
          <a:endParaRPr lang="zh-TW" altLang="en-US"/>
        </a:p>
      </dgm:t>
    </dgm:pt>
    <dgm:pt modelId="{801D483B-4EBA-42E1-A767-5541FD907755}" type="sibTrans" cxnId="{8BCB592C-B4E8-4302-B7C6-239DD5F486D5}">
      <dgm:prSet/>
      <dgm:spPr/>
      <dgm:t>
        <a:bodyPr/>
        <a:lstStyle/>
        <a:p>
          <a:endParaRPr lang="zh-TW" altLang="en-US"/>
        </a:p>
      </dgm:t>
    </dgm:pt>
    <dgm:pt modelId="{AAE213EC-3902-4D5C-AF02-30A42858F16B}">
      <dgm:prSet phldrT="[文字]" custT="1"/>
      <dgm:spPr>
        <a:solidFill>
          <a:srgbClr val="339966"/>
        </a:solidFill>
        <a:ln>
          <a:noFill/>
        </a:ln>
      </dgm:spPr>
      <dgm:t>
        <a:bodyPr/>
        <a:lstStyle/>
        <a:p>
          <a:pPr>
            <a:lnSpc>
              <a:spcPts val="1200"/>
            </a:lnSpc>
          </a:pPr>
          <a:endParaRPr lang="en-US" altLang="zh-TW" sz="1600" dirty="0" smtClean="0"/>
        </a:p>
        <a:p>
          <a:pPr>
            <a:lnSpc>
              <a:spcPts val="1200"/>
            </a:lnSpc>
          </a:pPr>
          <a:r>
            <a:rPr lang="zh-TW" altLang="en-US" sz="1600" dirty="0" smtClean="0"/>
            <a:t>篩選</a:t>
          </a:r>
          <a:endParaRPr lang="en-US" altLang="zh-TW" sz="1600" dirty="0" smtClean="0"/>
        </a:p>
      </dgm:t>
    </dgm:pt>
    <dgm:pt modelId="{ABACD029-5733-4340-B0D9-BA40CA0BA73F}" type="parTrans" cxnId="{46E8B07C-3E39-4B41-9EAB-F4F86C443624}">
      <dgm:prSet/>
      <dgm:spPr/>
      <dgm:t>
        <a:bodyPr/>
        <a:lstStyle/>
        <a:p>
          <a:endParaRPr lang="zh-TW" altLang="en-US"/>
        </a:p>
      </dgm:t>
    </dgm:pt>
    <dgm:pt modelId="{F0E5F080-1D72-40F6-BD30-549568C34B3F}" type="sibTrans" cxnId="{46E8B07C-3E39-4B41-9EAB-F4F86C443624}">
      <dgm:prSet/>
      <dgm:spPr/>
      <dgm:t>
        <a:bodyPr/>
        <a:lstStyle/>
        <a:p>
          <a:endParaRPr lang="zh-TW" altLang="en-US"/>
        </a:p>
      </dgm:t>
    </dgm:pt>
    <dgm:pt modelId="{3C299780-746D-412C-9B5F-2E7E2556D01A}">
      <dgm:prSet phldrT="[文字]" custT="1"/>
      <dgm:spPr>
        <a:ln>
          <a:solidFill>
            <a:srgbClr val="339966"/>
          </a:solidFill>
        </a:ln>
      </dgm:spPr>
      <dgm:t>
        <a:bodyPr/>
        <a:lstStyle/>
        <a:p>
          <a:r>
            <a:rPr lang="zh-TW" altLang="en-US" sz="2000" dirty="0" smtClean="0">
              <a:solidFill>
                <a:srgbClr val="FF0000"/>
              </a:solidFill>
              <a:latin typeface="微軟正黑體" pitchFamily="34" charset="-120"/>
              <a:ea typeface="微軟正黑體" pitchFamily="34" charset="-120"/>
            </a:rPr>
            <a:t>各班導師彙整資料送件</a:t>
          </a:r>
          <a:r>
            <a:rPr lang="zh-TW" altLang="en-US" sz="2000" dirty="0" smtClean="0">
              <a:solidFill>
                <a:schemeClr val="tx1"/>
              </a:solidFill>
              <a:latin typeface="微軟正黑體" pitchFamily="34" charset="-120"/>
              <a:ea typeface="微軟正黑體" pitchFamily="34" charset="-120"/>
            </a:rPr>
            <a:t>，由特教組、特教教師進行</a:t>
          </a:r>
          <a:r>
            <a:rPr lang="zh-TW" altLang="en-US" sz="2000" dirty="0" smtClean="0">
              <a:solidFill>
                <a:srgbClr val="FF0000"/>
              </a:solidFill>
              <a:latin typeface="微軟正黑體" pitchFamily="34" charset="-120"/>
              <a:ea typeface="微軟正黑體" pitchFamily="34" charset="-120"/>
            </a:rPr>
            <a:t>初篩</a:t>
          </a:r>
          <a:r>
            <a:rPr lang="zh-TW" altLang="en-US" sz="2000" dirty="0" smtClean="0">
              <a:solidFill>
                <a:schemeClr val="tx1"/>
              </a:solidFill>
              <a:latin typeface="微軟正黑體" pitchFamily="34" charset="-120"/>
              <a:ea typeface="微軟正黑體" pitchFamily="34" charset="-120"/>
            </a:rPr>
            <a:t>測驗</a:t>
          </a:r>
          <a:r>
            <a:rPr lang="en-US" altLang="zh-TW" sz="2000" dirty="0" smtClean="0">
              <a:solidFill>
                <a:schemeClr val="tx1"/>
              </a:solidFill>
              <a:latin typeface="微軟正黑體" pitchFamily="34" charset="-120"/>
              <a:ea typeface="微軟正黑體" pitchFamily="34" charset="-120"/>
            </a:rPr>
            <a:t>(</a:t>
          </a:r>
          <a:r>
            <a:rPr lang="zh-TW" altLang="en-US" sz="2000" dirty="0" smtClean="0">
              <a:solidFill>
                <a:schemeClr val="tx1"/>
              </a:solidFill>
              <a:latin typeface="微軟正黑體" pitchFamily="34" charset="-120"/>
              <a:ea typeface="微軟正黑體" pitchFamily="34" charset="-120"/>
            </a:rPr>
            <a:t>未通過才須提報</a:t>
          </a:r>
          <a:r>
            <a:rPr lang="en-US" altLang="zh-TW" sz="2000" dirty="0" smtClean="0">
              <a:solidFill>
                <a:schemeClr val="tx1"/>
              </a:solidFill>
              <a:latin typeface="微軟正黑體" pitchFamily="34" charset="-120"/>
              <a:ea typeface="微軟正黑體" pitchFamily="34" charset="-120"/>
            </a:rPr>
            <a:t>)</a:t>
          </a:r>
          <a:r>
            <a:rPr lang="zh-TW" altLang="en-US" sz="1600" b="1" dirty="0" smtClean="0">
              <a:solidFill>
                <a:schemeClr val="tx1">
                  <a:lumMod val="50000"/>
                </a:schemeClr>
              </a:solidFill>
              <a:latin typeface="微軟正黑體" pitchFamily="34" charset="-120"/>
              <a:ea typeface="微軟正黑體" pitchFamily="34" charset="-120"/>
            </a:rPr>
            <a:t>。</a:t>
          </a:r>
          <a:endParaRPr lang="zh-TW" altLang="en-US" sz="1600" b="1" dirty="0">
            <a:solidFill>
              <a:schemeClr val="tx1">
                <a:lumMod val="50000"/>
              </a:schemeClr>
            </a:solidFill>
            <a:latin typeface="微軟正黑體" pitchFamily="34" charset="-120"/>
            <a:ea typeface="微軟正黑體" pitchFamily="34" charset="-120"/>
          </a:endParaRPr>
        </a:p>
      </dgm:t>
    </dgm:pt>
    <dgm:pt modelId="{3C81BF72-CDBC-4AAC-8E24-5FDC3D8D5B64}" type="parTrans" cxnId="{656A7F5B-E64E-46D6-8E2C-83F8E88C9F2B}">
      <dgm:prSet/>
      <dgm:spPr/>
      <dgm:t>
        <a:bodyPr/>
        <a:lstStyle/>
        <a:p>
          <a:endParaRPr lang="zh-TW" altLang="en-US"/>
        </a:p>
      </dgm:t>
    </dgm:pt>
    <dgm:pt modelId="{DC1F7CD4-0A9E-45B6-8823-8612C2556CE9}" type="sibTrans" cxnId="{656A7F5B-E64E-46D6-8E2C-83F8E88C9F2B}">
      <dgm:prSet/>
      <dgm:spPr/>
      <dgm:t>
        <a:bodyPr/>
        <a:lstStyle/>
        <a:p>
          <a:endParaRPr lang="zh-TW" altLang="en-US"/>
        </a:p>
      </dgm:t>
    </dgm:pt>
    <dgm:pt modelId="{5335BC46-707E-464F-9C96-F4B82A0AF40E}">
      <dgm:prSet phldrT="[文字]" custT="1"/>
      <dgm:spPr>
        <a:solidFill>
          <a:srgbClr val="E0821A"/>
        </a:solidFill>
        <a:ln>
          <a:noFill/>
        </a:ln>
      </dgm:spPr>
      <dgm:t>
        <a:bodyPr/>
        <a:lstStyle/>
        <a:p>
          <a:pPr>
            <a:lnSpc>
              <a:spcPts val="1200"/>
            </a:lnSpc>
          </a:pPr>
          <a:endParaRPr lang="en-US" altLang="zh-TW" sz="1600" dirty="0" smtClean="0"/>
        </a:p>
        <a:p>
          <a:pPr>
            <a:lnSpc>
              <a:spcPts val="1200"/>
            </a:lnSpc>
          </a:pPr>
          <a:r>
            <a:rPr lang="zh-TW" altLang="en-US" sz="1600" dirty="0" smtClean="0"/>
            <a:t>提報</a:t>
          </a:r>
          <a:endParaRPr lang="en-US" altLang="zh-TW" sz="1600" dirty="0" smtClean="0"/>
        </a:p>
        <a:p>
          <a:pPr>
            <a:lnSpc>
              <a:spcPts val="1200"/>
            </a:lnSpc>
          </a:pPr>
          <a:r>
            <a:rPr lang="zh-TW" altLang="en-US" sz="1600" dirty="0" smtClean="0"/>
            <a:t>鑑定</a:t>
          </a:r>
          <a:endParaRPr lang="en-US" altLang="zh-TW" sz="1600" dirty="0" smtClean="0"/>
        </a:p>
      </dgm:t>
    </dgm:pt>
    <dgm:pt modelId="{25B1EB2D-9422-4F18-BFDE-46CCF32E3EEB}" type="parTrans" cxnId="{A755C9B1-5A05-4F3D-992D-C8D6584A6999}">
      <dgm:prSet/>
      <dgm:spPr/>
      <dgm:t>
        <a:bodyPr/>
        <a:lstStyle/>
        <a:p>
          <a:endParaRPr lang="zh-TW" altLang="en-US"/>
        </a:p>
      </dgm:t>
    </dgm:pt>
    <dgm:pt modelId="{75329640-3B44-40FE-9B14-32E368858C46}" type="sibTrans" cxnId="{A755C9B1-5A05-4F3D-992D-C8D6584A6999}">
      <dgm:prSet/>
      <dgm:spPr/>
      <dgm:t>
        <a:bodyPr/>
        <a:lstStyle/>
        <a:p>
          <a:endParaRPr lang="zh-TW" altLang="en-US"/>
        </a:p>
      </dgm:t>
    </dgm:pt>
    <dgm:pt modelId="{941E1B51-5F03-4BBF-84B6-B561502AEF97}">
      <dgm:prSet phldrT="[文字]" custT="1"/>
      <dgm:spPr>
        <a:ln>
          <a:solidFill>
            <a:srgbClr val="E0821A"/>
          </a:solidFill>
        </a:ln>
      </dgm:spPr>
      <dgm:t>
        <a:bodyPr/>
        <a:lstStyle/>
        <a:p>
          <a:pPr>
            <a:lnSpc>
              <a:spcPts val="2400"/>
            </a:lnSpc>
            <a:spcAft>
              <a:spcPts val="0"/>
            </a:spcAft>
          </a:pPr>
          <a:r>
            <a:rPr lang="zh-TW" altLang="en-US" sz="2000" b="0" i="0" dirty="0" smtClean="0">
              <a:latin typeface="微軟正黑體" pitchFamily="34" charset="-120"/>
              <a:ea typeface="微軟正黑體" pitchFamily="34" charset="-120"/>
            </a:rPr>
            <a:t>特教組召開特教推行委員會，校內核備後，正式提報至特教資源中心，由心評人員進行複篩。</a:t>
          </a:r>
          <a:endParaRPr lang="zh-TW" altLang="en-US" sz="2000" b="0" i="0" dirty="0">
            <a:latin typeface="微軟正黑體" pitchFamily="34" charset="-120"/>
            <a:ea typeface="微軟正黑體" pitchFamily="34" charset="-120"/>
          </a:endParaRPr>
        </a:p>
      </dgm:t>
    </dgm:pt>
    <dgm:pt modelId="{FDED2F42-330F-4F2C-8752-5C0AEDB52D6B}" type="parTrans" cxnId="{F8D00BD0-6D62-4B6D-9A86-DCE2ED44E90B}">
      <dgm:prSet/>
      <dgm:spPr/>
      <dgm:t>
        <a:bodyPr/>
        <a:lstStyle/>
        <a:p>
          <a:endParaRPr lang="zh-TW" altLang="en-US"/>
        </a:p>
      </dgm:t>
    </dgm:pt>
    <dgm:pt modelId="{A15266FE-1E46-4F87-887D-B2AFC289CEF8}" type="sibTrans" cxnId="{F8D00BD0-6D62-4B6D-9A86-DCE2ED44E90B}">
      <dgm:prSet/>
      <dgm:spPr/>
      <dgm:t>
        <a:bodyPr/>
        <a:lstStyle/>
        <a:p>
          <a:endParaRPr lang="zh-TW" altLang="en-US"/>
        </a:p>
      </dgm:t>
    </dgm:pt>
    <dgm:pt modelId="{85370658-CAB1-442B-9D39-C04858A1D14A}">
      <dgm:prSet custT="1"/>
      <dgm:spPr>
        <a:solidFill>
          <a:srgbClr val="0070C0"/>
        </a:solidFill>
        <a:ln>
          <a:noFill/>
        </a:ln>
      </dgm:spPr>
      <dgm:t>
        <a:bodyPr/>
        <a:lstStyle/>
        <a:p>
          <a:r>
            <a:rPr lang="zh-TW" altLang="en-US" sz="1800" dirty="0" smtClean="0"/>
            <a:t>轉介</a:t>
          </a:r>
          <a:endParaRPr lang="zh-TW" altLang="en-US" sz="1800" dirty="0"/>
        </a:p>
      </dgm:t>
    </dgm:pt>
    <dgm:pt modelId="{03ABAA16-4DDF-4381-8CDB-4CE117E6E9FF}" type="parTrans" cxnId="{B0BD141C-97AC-49E6-B959-8F57433D7372}">
      <dgm:prSet/>
      <dgm:spPr/>
      <dgm:t>
        <a:bodyPr/>
        <a:lstStyle/>
        <a:p>
          <a:endParaRPr lang="zh-TW" altLang="en-US"/>
        </a:p>
      </dgm:t>
    </dgm:pt>
    <dgm:pt modelId="{D02A1DF6-6E8D-4A73-AAAF-357021F134AA}" type="sibTrans" cxnId="{B0BD141C-97AC-49E6-B959-8F57433D7372}">
      <dgm:prSet/>
      <dgm:spPr/>
      <dgm:t>
        <a:bodyPr/>
        <a:lstStyle/>
        <a:p>
          <a:endParaRPr lang="zh-TW" altLang="en-US"/>
        </a:p>
      </dgm:t>
    </dgm:pt>
    <dgm:pt modelId="{494C5582-FEEB-4200-ADB6-3E89434E0347}">
      <dgm:prSet custT="1"/>
      <dgm:spPr>
        <a:solidFill>
          <a:srgbClr val="FF5050"/>
        </a:solidFill>
        <a:ln>
          <a:solidFill>
            <a:schemeClr val="bg1"/>
          </a:solidFill>
        </a:ln>
      </dgm:spPr>
      <dgm:t>
        <a:bodyPr/>
        <a:lstStyle/>
        <a:p>
          <a:r>
            <a:rPr lang="zh-TW" altLang="en-US" sz="1600" dirty="0" smtClean="0"/>
            <a:t>發現</a:t>
          </a:r>
          <a:endParaRPr lang="zh-TW" altLang="en-US" sz="1600" dirty="0"/>
        </a:p>
      </dgm:t>
    </dgm:pt>
    <dgm:pt modelId="{B7E3D5BD-6A52-462F-BBC8-2C2BB7B9DE21}" type="parTrans" cxnId="{9B4AB042-30E6-45B0-8923-011BEFB0ECEE}">
      <dgm:prSet/>
      <dgm:spPr/>
      <dgm:t>
        <a:bodyPr/>
        <a:lstStyle/>
        <a:p>
          <a:endParaRPr lang="zh-TW" altLang="en-US"/>
        </a:p>
      </dgm:t>
    </dgm:pt>
    <dgm:pt modelId="{879698A4-C4E4-4FFA-815D-83C8756DADB7}" type="sibTrans" cxnId="{9B4AB042-30E6-45B0-8923-011BEFB0ECEE}">
      <dgm:prSet/>
      <dgm:spPr/>
      <dgm:t>
        <a:bodyPr/>
        <a:lstStyle/>
        <a:p>
          <a:endParaRPr lang="zh-TW" altLang="en-US"/>
        </a:p>
      </dgm:t>
    </dgm:pt>
    <dgm:pt modelId="{1AFC405A-2826-41D1-8A50-F707E29FCD63}">
      <dgm:prSet custT="1"/>
      <dgm:spPr>
        <a:ln>
          <a:solidFill>
            <a:srgbClr val="FF5050"/>
          </a:solidFill>
        </a:ln>
      </dgm:spPr>
      <dgm:t>
        <a:bodyPr/>
        <a:lstStyle/>
        <a:p>
          <a:pPr>
            <a:lnSpc>
              <a:spcPts val="2400"/>
            </a:lnSpc>
            <a:spcAft>
              <a:spcPts val="0"/>
            </a:spcAft>
          </a:pPr>
          <a:r>
            <a:rPr lang="en-US" altLang="zh-TW" sz="2000" dirty="0" smtClean="0">
              <a:latin typeface="微軟正黑體" pitchFamily="34" charset="-120"/>
              <a:ea typeface="微軟正黑體" pitchFamily="34" charset="-120"/>
            </a:rPr>
            <a:t>[1-4</a:t>
          </a:r>
          <a:r>
            <a:rPr lang="zh-TW" altLang="en-US" sz="2000" dirty="0" smtClean="0">
              <a:latin typeface="微軟正黑體" pitchFamily="34" charset="-120"/>
              <a:ea typeface="微軟正黑體" pitchFamily="34" charset="-120"/>
            </a:rPr>
            <a:t>週</a:t>
          </a:r>
          <a:r>
            <a:rPr lang="en-US" altLang="zh-TW" sz="2000" dirty="0" smtClean="0">
              <a:latin typeface="微軟正黑體" pitchFamily="34" charset="-120"/>
              <a:ea typeface="微軟正黑體" pitchFamily="34" charset="-120"/>
            </a:rPr>
            <a:t>]</a:t>
          </a:r>
          <a:r>
            <a:rPr lang="zh-TW" altLang="en-US" sz="2000" dirty="0" smtClean="0">
              <a:latin typeface="微軟正黑體" pitchFamily="34" charset="-120"/>
              <a:ea typeface="微軟正黑體" pitchFamily="34" charset="-120"/>
            </a:rPr>
            <a:t>發現學生有學習</a:t>
          </a:r>
          <a:r>
            <a:rPr lang="en-US" altLang="zh-TW" sz="2000" dirty="0" smtClean="0">
              <a:latin typeface="微軟正黑體" pitchFamily="34" charset="-120"/>
              <a:ea typeface="微軟正黑體" pitchFamily="34" charset="-120"/>
            </a:rPr>
            <a:t>﹑</a:t>
          </a:r>
          <a:r>
            <a:rPr lang="zh-TW" altLang="en-US" sz="2000" dirty="0" smtClean="0">
              <a:latin typeface="微軟正黑體" pitchFamily="34" charset="-120"/>
              <a:ea typeface="微軟正黑體" pitchFamily="34" charset="-120"/>
            </a:rPr>
            <a:t>行為或其他疑似身心障礙等問題</a:t>
          </a:r>
          <a:endParaRPr lang="zh-TW" altLang="en-US" sz="2000" dirty="0">
            <a:latin typeface="微軟正黑體" pitchFamily="34" charset="-120"/>
            <a:ea typeface="微軟正黑體" pitchFamily="34" charset="-120"/>
          </a:endParaRPr>
        </a:p>
      </dgm:t>
    </dgm:pt>
    <dgm:pt modelId="{31819801-0A48-4FD8-B1EC-F684664A802E}" type="parTrans" cxnId="{7934889A-53CA-4135-86B6-B1CD636A2861}">
      <dgm:prSet/>
      <dgm:spPr/>
      <dgm:t>
        <a:bodyPr/>
        <a:lstStyle/>
        <a:p>
          <a:endParaRPr lang="zh-TW" altLang="en-US"/>
        </a:p>
      </dgm:t>
    </dgm:pt>
    <dgm:pt modelId="{868607AB-096C-4A11-9FD3-95051CCFBDC6}" type="sibTrans" cxnId="{7934889A-53CA-4135-86B6-B1CD636A2861}">
      <dgm:prSet/>
      <dgm:spPr/>
      <dgm:t>
        <a:bodyPr/>
        <a:lstStyle/>
        <a:p>
          <a:endParaRPr lang="zh-TW" altLang="en-US"/>
        </a:p>
      </dgm:t>
    </dgm:pt>
    <dgm:pt modelId="{DC97B240-DDE0-4B7C-BD93-A28F56BF60C0}">
      <dgm:prSet custT="1"/>
      <dgm:spPr>
        <a:ln>
          <a:solidFill>
            <a:srgbClr val="FF5050"/>
          </a:solidFill>
        </a:ln>
      </dgm:spPr>
      <dgm:t>
        <a:bodyPr/>
        <a:lstStyle/>
        <a:p>
          <a:pPr>
            <a:lnSpc>
              <a:spcPts val="2400"/>
            </a:lnSpc>
            <a:spcAft>
              <a:spcPts val="0"/>
            </a:spcAft>
          </a:pPr>
          <a:r>
            <a:rPr lang="zh-TW" altLang="en-US" sz="2000" dirty="0" smtClean="0">
              <a:latin typeface="微軟正黑體" pitchFamily="34" charset="-120"/>
              <a:ea typeface="微軟正黑體" pitchFamily="34" charset="-120"/>
            </a:rPr>
            <a:t>轉介前介入輔導、蒐集相關資料</a:t>
          </a:r>
          <a:endParaRPr lang="zh-TW" altLang="en-US" sz="2000" dirty="0">
            <a:latin typeface="微軟正黑體" pitchFamily="34" charset="-120"/>
            <a:ea typeface="微軟正黑體" pitchFamily="34" charset="-120"/>
          </a:endParaRPr>
        </a:p>
      </dgm:t>
    </dgm:pt>
    <dgm:pt modelId="{226FD826-2573-4B1E-AF3F-86B81257A337}" type="parTrans" cxnId="{A109EE2C-06FF-4E2B-9A2E-6F8FD73F258E}">
      <dgm:prSet/>
      <dgm:spPr/>
      <dgm:t>
        <a:bodyPr/>
        <a:lstStyle/>
        <a:p>
          <a:endParaRPr lang="zh-TW" altLang="en-US"/>
        </a:p>
      </dgm:t>
    </dgm:pt>
    <dgm:pt modelId="{F6AC8801-0FDB-43B4-9D61-986326E3BA14}" type="sibTrans" cxnId="{A109EE2C-06FF-4E2B-9A2E-6F8FD73F258E}">
      <dgm:prSet/>
      <dgm:spPr/>
      <dgm:t>
        <a:bodyPr/>
        <a:lstStyle/>
        <a:p>
          <a:endParaRPr lang="zh-TW" altLang="en-US"/>
        </a:p>
      </dgm:t>
    </dgm:pt>
    <dgm:pt modelId="{B21413C5-D4A0-4CEF-BCF9-51CEA8205D4D}">
      <dgm:prSet phldrT="[文字]" custT="1"/>
      <dgm:spPr>
        <a:solidFill>
          <a:srgbClr val="D60093"/>
        </a:solidFill>
        <a:ln>
          <a:noFill/>
        </a:ln>
      </dgm:spPr>
      <dgm:t>
        <a:bodyPr/>
        <a:lstStyle/>
        <a:p>
          <a:r>
            <a:rPr lang="zh-TW" altLang="en-US" sz="1400" dirty="0" smtClean="0"/>
            <a:t>家長同意</a:t>
          </a:r>
          <a:endParaRPr lang="en-US" altLang="zh-TW" sz="1400" dirty="0" smtClean="0"/>
        </a:p>
      </dgm:t>
    </dgm:pt>
    <dgm:pt modelId="{406FA042-A65D-4AE7-9EC7-139587F951FC}" type="sibTrans" cxnId="{B7202165-DEB7-4B8E-ADCD-8A042E2C4E85}">
      <dgm:prSet/>
      <dgm:spPr/>
      <dgm:t>
        <a:bodyPr/>
        <a:lstStyle/>
        <a:p>
          <a:endParaRPr lang="zh-TW" altLang="en-US"/>
        </a:p>
      </dgm:t>
    </dgm:pt>
    <dgm:pt modelId="{EC9A080C-4E0D-48AB-952E-6B1BA586044B}" type="parTrans" cxnId="{B7202165-DEB7-4B8E-ADCD-8A042E2C4E85}">
      <dgm:prSet/>
      <dgm:spPr/>
      <dgm:t>
        <a:bodyPr/>
        <a:lstStyle/>
        <a:p>
          <a:endParaRPr lang="zh-TW" altLang="en-US"/>
        </a:p>
      </dgm:t>
    </dgm:pt>
    <dgm:pt modelId="{F160F077-BAD3-4AA6-8A49-A7CEC7F1CD8B}">
      <dgm:prSet custT="1"/>
      <dgm:spPr>
        <a:ln>
          <a:solidFill>
            <a:srgbClr val="0070C0"/>
          </a:solidFill>
        </a:ln>
      </dgm:spPr>
      <dgm:t>
        <a:bodyPr/>
        <a:lstStyle/>
        <a:p>
          <a:pPr>
            <a:lnSpc>
              <a:spcPts val="2400"/>
            </a:lnSpc>
            <a:spcAft>
              <a:spcPts val="0"/>
            </a:spcAft>
          </a:pPr>
          <a:r>
            <a:rPr lang="zh-TW" altLang="en-US" sz="2000" dirty="0" smtClean="0">
              <a:solidFill>
                <a:schemeClr val="tx1"/>
              </a:solidFill>
              <a:latin typeface="微軟正黑體" pitchFamily="34" charset="-120"/>
              <a:ea typeface="微軟正黑體" pitchFamily="34" charset="-120"/>
            </a:rPr>
            <a:t>填寫</a:t>
          </a:r>
          <a:r>
            <a:rPr lang="zh-TW" altLang="en-US" sz="2000" dirty="0" smtClean="0">
              <a:solidFill>
                <a:srgbClr val="FF0000"/>
              </a:solidFill>
              <a:latin typeface="微軟正黑體" pitchFamily="34" charset="-120"/>
              <a:ea typeface="微軟正黑體" pitchFamily="34" charset="-120"/>
            </a:rPr>
            <a:t>特殊需求學生轉介表</a:t>
          </a:r>
          <a:r>
            <a:rPr lang="en-US" altLang="zh-TW" sz="2000" dirty="0" smtClean="0">
              <a:solidFill>
                <a:srgbClr val="FF0000"/>
              </a:solidFill>
              <a:latin typeface="微軟正黑體" pitchFamily="34" charset="-120"/>
              <a:ea typeface="微軟正黑體" pitchFamily="34" charset="-120"/>
            </a:rPr>
            <a:t>(100R)</a:t>
          </a:r>
          <a:r>
            <a:rPr lang="zh-TW" altLang="en-US" sz="2000" dirty="0" smtClean="0">
              <a:latin typeface="微軟正黑體" pitchFamily="34" charset="-120"/>
              <a:ea typeface="微軟正黑體" pitchFamily="34" charset="-120"/>
            </a:rPr>
            <a:t>並結合教師觀察、訪談等非正式評量結果，進行學生</a:t>
          </a:r>
          <a:r>
            <a:rPr lang="zh-TW" altLang="en-US" sz="2000" b="0" dirty="0" smtClean="0">
              <a:solidFill>
                <a:srgbClr val="008000"/>
              </a:solidFill>
              <a:latin typeface="微軟正黑體" pitchFamily="34" charset="-120"/>
              <a:ea typeface="微軟正黑體" pitchFamily="34" charset="-120"/>
            </a:rPr>
            <a:t>疑似障礙的初判</a:t>
          </a:r>
          <a:endParaRPr lang="zh-TW" altLang="en-US" sz="1800" b="1" u="sng" dirty="0">
            <a:latin typeface="微軟正黑體" pitchFamily="34" charset="-120"/>
            <a:ea typeface="微軟正黑體" pitchFamily="34" charset="-120"/>
          </a:endParaRPr>
        </a:p>
      </dgm:t>
    </dgm:pt>
    <dgm:pt modelId="{80E8BA81-FCEF-470D-9E4F-234467A8945A}" type="sibTrans" cxnId="{0EC44584-5D7C-48DD-A78C-2ED886365561}">
      <dgm:prSet/>
      <dgm:spPr/>
      <dgm:t>
        <a:bodyPr/>
        <a:lstStyle/>
        <a:p>
          <a:endParaRPr lang="zh-TW" altLang="en-US"/>
        </a:p>
      </dgm:t>
    </dgm:pt>
    <dgm:pt modelId="{D76EA54C-5684-4677-9CE8-A98D11DED136}" type="parTrans" cxnId="{0EC44584-5D7C-48DD-A78C-2ED886365561}">
      <dgm:prSet/>
      <dgm:spPr/>
      <dgm:t>
        <a:bodyPr/>
        <a:lstStyle/>
        <a:p>
          <a:endParaRPr lang="zh-TW" altLang="en-US"/>
        </a:p>
      </dgm:t>
    </dgm:pt>
    <dgm:pt modelId="{14C299A7-CF86-4885-96B3-AA2CD76BCF8C}" type="pres">
      <dgm:prSet presAssocID="{E6AE7A6D-301C-4B47-B945-E87023E636E4}" presName="linearFlow" presStyleCnt="0">
        <dgm:presLayoutVars>
          <dgm:dir/>
          <dgm:animLvl val="lvl"/>
          <dgm:resizeHandles val="exact"/>
        </dgm:presLayoutVars>
      </dgm:prSet>
      <dgm:spPr/>
      <dgm:t>
        <a:bodyPr/>
        <a:lstStyle/>
        <a:p>
          <a:endParaRPr lang="zh-TW" altLang="en-US"/>
        </a:p>
      </dgm:t>
    </dgm:pt>
    <dgm:pt modelId="{6662EB04-D0DC-4AC6-9DA4-F9E0D42D68A9}" type="pres">
      <dgm:prSet presAssocID="{494C5582-FEEB-4200-ADB6-3E89434E0347}" presName="composite" presStyleCnt="0"/>
      <dgm:spPr/>
      <dgm:t>
        <a:bodyPr/>
        <a:lstStyle/>
        <a:p>
          <a:endParaRPr lang="zh-TW" altLang="en-US"/>
        </a:p>
      </dgm:t>
    </dgm:pt>
    <dgm:pt modelId="{5DD68C6A-7B47-4E28-91E9-2D78B6DE87E8}" type="pres">
      <dgm:prSet presAssocID="{494C5582-FEEB-4200-ADB6-3E89434E0347}" presName="parentText" presStyleLbl="alignNode1" presStyleIdx="0" presStyleCnt="5">
        <dgm:presLayoutVars>
          <dgm:chMax val="1"/>
          <dgm:bulletEnabled val="1"/>
        </dgm:presLayoutVars>
      </dgm:prSet>
      <dgm:spPr/>
      <dgm:t>
        <a:bodyPr/>
        <a:lstStyle/>
        <a:p>
          <a:endParaRPr lang="zh-TW" altLang="en-US"/>
        </a:p>
      </dgm:t>
    </dgm:pt>
    <dgm:pt modelId="{0EAE3DF0-EADA-4C92-9CDE-71C1D753FF99}" type="pres">
      <dgm:prSet presAssocID="{494C5582-FEEB-4200-ADB6-3E89434E0347}" presName="descendantText" presStyleLbl="alignAcc1" presStyleIdx="0" presStyleCnt="5">
        <dgm:presLayoutVars>
          <dgm:bulletEnabled val="1"/>
        </dgm:presLayoutVars>
      </dgm:prSet>
      <dgm:spPr/>
      <dgm:t>
        <a:bodyPr/>
        <a:lstStyle/>
        <a:p>
          <a:endParaRPr lang="zh-TW" altLang="en-US"/>
        </a:p>
      </dgm:t>
    </dgm:pt>
    <dgm:pt modelId="{5589C571-2436-4EE4-A5F8-E4B7AA17F014}" type="pres">
      <dgm:prSet presAssocID="{879698A4-C4E4-4FFA-815D-83C8756DADB7}" presName="sp" presStyleCnt="0"/>
      <dgm:spPr/>
      <dgm:t>
        <a:bodyPr/>
        <a:lstStyle/>
        <a:p>
          <a:endParaRPr lang="zh-TW" altLang="en-US"/>
        </a:p>
      </dgm:t>
    </dgm:pt>
    <dgm:pt modelId="{52EA5FBE-C38D-4744-8F4E-67F4920AE5B6}" type="pres">
      <dgm:prSet presAssocID="{85370658-CAB1-442B-9D39-C04858A1D14A}" presName="composite" presStyleCnt="0"/>
      <dgm:spPr/>
      <dgm:t>
        <a:bodyPr/>
        <a:lstStyle/>
        <a:p>
          <a:endParaRPr lang="zh-TW" altLang="en-US"/>
        </a:p>
      </dgm:t>
    </dgm:pt>
    <dgm:pt modelId="{1DA919A3-97E0-4964-B672-C3B2BBEC303E}" type="pres">
      <dgm:prSet presAssocID="{85370658-CAB1-442B-9D39-C04858A1D14A}" presName="parentText" presStyleLbl="alignNode1" presStyleIdx="1" presStyleCnt="5">
        <dgm:presLayoutVars>
          <dgm:chMax val="1"/>
          <dgm:bulletEnabled val="1"/>
        </dgm:presLayoutVars>
      </dgm:prSet>
      <dgm:spPr/>
      <dgm:t>
        <a:bodyPr/>
        <a:lstStyle/>
        <a:p>
          <a:endParaRPr lang="zh-TW" altLang="en-US"/>
        </a:p>
      </dgm:t>
    </dgm:pt>
    <dgm:pt modelId="{095F3EC2-996E-4448-A16C-91E3C93909FD}" type="pres">
      <dgm:prSet presAssocID="{85370658-CAB1-442B-9D39-C04858A1D14A}" presName="descendantText" presStyleLbl="alignAcc1" presStyleIdx="1" presStyleCnt="5">
        <dgm:presLayoutVars>
          <dgm:bulletEnabled val="1"/>
        </dgm:presLayoutVars>
      </dgm:prSet>
      <dgm:spPr/>
      <dgm:t>
        <a:bodyPr/>
        <a:lstStyle/>
        <a:p>
          <a:endParaRPr lang="zh-TW" altLang="en-US"/>
        </a:p>
      </dgm:t>
    </dgm:pt>
    <dgm:pt modelId="{0D3C83F9-87CA-4E5C-BECE-809F44121273}" type="pres">
      <dgm:prSet presAssocID="{D02A1DF6-6E8D-4A73-AAAF-357021F134AA}" presName="sp" presStyleCnt="0"/>
      <dgm:spPr/>
      <dgm:t>
        <a:bodyPr/>
        <a:lstStyle/>
        <a:p>
          <a:endParaRPr lang="zh-TW" altLang="en-US"/>
        </a:p>
      </dgm:t>
    </dgm:pt>
    <dgm:pt modelId="{E93F48D9-771A-465C-9713-FBB12A0E7978}" type="pres">
      <dgm:prSet presAssocID="{B21413C5-D4A0-4CEF-BCF9-51CEA8205D4D}" presName="composite" presStyleCnt="0"/>
      <dgm:spPr/>
      <dgm:t>
        <a:bodyPr/>
        <a:lstStyle/>
        <a:p>
          <a:endParaRPr lang="zh-TW" altLang="en-US"/>
        </a:p>
      </dgm:t>
    </dgm:pt>
    <dgm:pt modelId="{D96A813D-78B4-4127-BEF0-DD1CA9785B9B}" type="pres">
      <dgm:prSet presAssocID="{B21413C5-D4A0-4CEF-BCF9-51CEA8205D4D}" presName="parentText" presStyleLbl="alignNode1" presStyleIdx="2" presStyleCnt="5">
        <dgm:presLayoutVars>
          <dgm:chMax val="1"/>
          <dgm:bulletEnabled val="1"/>
        </dgm:presLayoutVars>
      </dgm:prSet>
      <dgm:spPr/>
      <dgm:t>
        <a:bodyPr/>
        <a:lstStyle/>
        <a:p>
          <a:endParaRPr lang="zh-TW" altLang="en-US"/>
        </a:p>
      </dgm:t>
    </dgm:pt>
    <dgm:pt modelId="{438CAB09-99A9-4F1E-926E-08BD3B4A34C9}" type="pres">
      <dgm:prSet presAssocID="{B21413C5-D4A0-4CEF-BCF9-51CEA8205D4D}" presName="descendantText" presStyleLbl="alignAcc1" presStyleIdx="2" presStyleCnt="5">
        <dgm:presLayoutVars>
          <dgm:bulletEnabled val="1"/>
        </dgm:presLayoutVars>
      </dgm:prSet>
      <dgm:spPr/>
      <dgm:t>
        <a:bodyPr/>
        <a:lstStyle/>
        <a:p>
          <a:endParaRPr lang="zh-TW" altLang="en-US"/>
        </a:p>
      </dgm:t>
    </dgm:pt>
    <dgm:pt modelId="{1233D9F2-7B2B-4DB7-8906-B3914207385C}" type="pres">
      <dgm:prSet presAssocID="{406FA042-A65D-4AE7-9EC7-139587F951FC}" presName="sp" presStyleCnt="0"/>
      <dgm:spPr/>
      <dgm:t>
        <a:bodyPr/>
        <a:lstStyle/>
        <a:p>
          <a:endParaRPr lang="zh-TW" altLang="en-US"/>
        </a:p>
      </dgm:t>
    </dgm:pt>
    <dgm:pt modelId="{03503222-98BB-4010-9E43-6120C3987341}" type="pres">
      <dgm:prSet presAssocID="{AAE213EC-3902-4D5C-AF02-30A42858F16B}" presName="composite" presStyleCnt="0"/>
      <dgm:spPr/>
      <dgm:t>
        <a:bodyPr/>
        <a:lstStyle/>
        <a:p>
          <a:endParaRPr lang="zh-TW" altLang="en-US"/>
        </a:p>
      </dgm:t>
    </dgm:pt>
    <dgm:pt modelId="{91C2F961-A7FF-474E-B900-4CE062307DC2}" type="pres">
      <dgm:prSet presAssocID="{AAE213EC-3902-4D5C-AF02-30A42858F16B}" presName="parentText" presStyleLbl="alignNode1" presStyleIdx="3" presStyleCnt="5">
        <dgm:presLayoutVars>
          <dgm:chMax val="1"/>
          <dgm:bulletEnabled val="1"/>
        </dgm:presLayoutVars>
      </dgm:prSet>
      <dgm:spPr/>
      <dgm:t>
        <a:bodyPr/>
        <a:lstStyle/>
        <a:p>
          <a:endParaRPr lang="zh-TW" altLang="en-US"/>
        </a:p>
      </dgm:t>
    </dgm:pt>
    <dgm:pt modelId="{4E04EAB4-3504-477D-8366-F9ED5C9D79B0}" type="pres">
      <dgm:prSet presAssocID="{AAE213EC-3902-4D5C-AF02-30A42858F16B}" presName="descendantText" presStyleLbl="alignAcc1" presStyleIdx="3" presStyleCnt="5" custLinFactNeighborX="-757" custLinFactNeighborY="-3767">
        <dgm:presLayoutVars>
          <dgm:bulletEnabled val="1"/>
        </dgm:presLayoutVars>
      </dgm:prSet>
      <dgm:spPr/>
      <dgm:t>
        <a:bodyPr/>
        <a:lstStyle/>
        <a:p>
          <a:endParaRPr lang="zh-TW" altLang="en-US"/>
        </a:p>
      </dgm:t>
    </dgm:pt>
    <dgm:pt modelId="{6B814E06-51E8-437E-BA9B-06FEEE6B283B}" type="pres">
      <dgm:prSet presAssocID="{F0E5F080-1D72-40F6-BD30-549568C34B3F}" presName="sp" presStyleCnt="0"/>
      <dgm:spPr/>
      <dgm:t>
        <a:bodyPr/>
        <a:lstStyle/>
        <a:p>
          <a:endParaRPr lang="zh-TW" altLang="en-US"/>
        </a:p>
      </dgm:t>
    </dgm:pt>
    <dgm:pt modelId="{D321CEA0-1B05-42EF-929E-4BE1D63811D0}" type="pres">
      <dgm:prSet presAssocID="{5335BC46-707E-464F-9C96-F4B82A0AF40E}" presName="composite" presStyleCnt="0"/>
      <dgm:spPr/>
      <dgm:t>
        <a:bodyPr/>
        <a:lstStyle/>
        <a:p>
          <a:endParaRPr lang="zh-TW" altLang="en-US"/>
        </a:p>
      </dgm:t>
    </dgm:pt>
    <dgm:pt modelId="{27D0C28A-2B8F-45FE-B222-AD8CF7940E9B}" type="pres">
      <dgm:prSet presAssocID="{5335BC46-707E-464F-9C96-F4B82A0AF40E}" presName="parentText" presStyleLbl="alignNode1" presStyleIdx="4" presStyleCnt="5">
        <dgm:presLayoutVars>
          <dgm:chMax val="1"/>
          <dgm:bulletEnabled val="1"/>
        </dgm:presLayoutVars>
      </dgm:prSet>
      <dgm:spPr/>
      <dgm:t>
        <a:bodyPr/>
        <a:lstStyle/>
        <a:p>
          <a:endParaRPr lang="zh-TW" altLang="en-US"/>
        </a:p>
      </dgm:t>
    </dgm:pt>
    <dgm:pt modelId="{86C325CD-BC5A-4027-BDB6-35D6DB6E9453}" type="pres">
      <dgm:prSet presAssocID="{5335BC46-707E-464F-9C96-F4B82A0AF40E}" presName="descendantText" presStyleLbl="alignAcc1" presStyleIdx="4" presStyleCnt="5">
        <dgm:presLayoutVars>
          <dgm:bulletEnabled val="1"/>
        </dgm:presLayoutVars>
      </dgm:prSet>
      <dgm:spPr/>
      <dgm:t>
        <a:bodyPr/>
        <a:lstStyle/>
        <a:p>
          <a:endParaRPr lang="zh-TW" altLang="en-US"/>
        </a:p>
      </dgm:t>
    </dgm:pt>
  </dgm:ptLst>
  <dgm:cxnLst>
    <dgm:cxn modelId="{B7202165-DEB7-4B8E-ADCD-8A042E2C4E85}" srcId="{E6AE7A6D-301C-4B47-B945-E87023E636E4}" destId="{B21413C5-D4A0-4CEF-BCF9-51CEA8205D4D}" srcOrd="2" destOrd="0" parTransId="{EC9A080C-4E0D-48AB-952E-6B1BA586044B}" sibTransId="{406FA042-A65D-4AE7-9EC7-139587F951FC}"/>
    <dgm:cxn modelId="{AD57FC7E-8DCC-4646-B679-4685A25CFE86}" type="presOf" srcId="{3C299780-746D-412C-9B5F-2E7E2556D01A}" destId="{4E04EAB4-3504-477D-8366-F9ED5C9D79B0}" srcOrd="0" destOrd="0" presId="urn:microsoft.com/office/officeart/2005/8/layout/chevron2"/>
    <dgm:cxn modelId="{656A7F5B-E64E-46D6-8E2C-83F8E88C9F2B}" srcId="{AAE213EC-3902-4D5C-AF02-30A42858F16B}" destId="{3C299780-746D-412C-9B5F-2E7E2556D01A}" srcOrd="0" destOrd="0" parTransId="{3C81BF72-CDBC-4AAC-8E24-5FDC3D8D5B64}" sibTransId="{DC1F7CD4-0A9E-45B6-8823-8612C2556CE9}"/>
    <dgm:cxn modelId="{CCB35905-3B67-434F-AC00-C1663438108C}" type="presOf" srcId="{C4C6A3AF-0F2F-45BC-9714-190E4E93B281}" destId="{438CAB09-99A9-4F1E-926E-08BD3B4A34C9}" srcOrd="0" destOrd="0" presId="urn:microsoft.com/office/officeart/2005/8/layout/chevron2"/>
    <dgm:cxn modelId="{F16951DA-E88D-4D04-8A0B-3BCE5AF324AA}" type="presOf" srcId="{5335BC46-707E-464F-9C96-F4B82A0AF40E}" destId="{27D0C28A-2B8F-45FE-B222-AD8CF7940E9B}" srcOrd="0" destOrd="0" presId="urn:microsoft.com/office/officeart/2005/8/layout/chevron2"/>
    <dgm:cxn modelId="{A109EE2C-06FF-4E2B-9A2E-6F8FD73F258E}" srcId="{494C5582-FEEB-4200-ADB6-3E89434E0347}" destId="{DC97B240-DDE0-4B7C-BD93-A28F56BF60C0}" srcOrd="1" destOrd="0" parTransId="{226FD826-2573-4B1E-AF3F-86B81257A337}" sibTransId="{F6AC8801-0FDB-43B4-9D61-986326E3BA14}"/>
    <dgm:cxn modelId="{A755C9B1-5A05-4F3D-992D-C8D6584A6999}" srcId="{E6AE7A6D-301C-4B47-B945-E87023E636E4}" destId="{5335BC46-707E-464F-9C96-F4B82A0AF40E}" srcOrd="4" destOrd="0" parTransId="{25B1EB2D-9422-4F18-BFDE-46CCF32E3EEB}" sibTransId="{75329640-3B44-40FE-9B14-32E368858C46}"/>
    <dgm:cxn modelId="{0EC44584-5D7C-48DD-A78C-2ED886365561}" srcId="{85370658-CAB1-442B-9D39-C04858A1D14A}" destId="{F160F077-BAD3-4AA6-8A49-A7CEC7F1CD8B}" srcOrd="0" destOrd="0" parTransId="{D76EA54C-5684-4677-9CE8-A98D11DED136}" sibTransId="{80E8BA81-FCEF-470D-9E4F-234467A8945A}"/>
    <dgm:cxn modelId="{D3488998-3955-4F9D-ADD6-67DD276DED17}" type="presOf" srcId="{85370658-CAB1-442B-9D39-C04858A1D14A}" destId="{1DA919A3-97E0-4964-B672-C3B2BBEC303E}" srcOrd="0" destOrd="0" presId="urn:microsoft.com/office/officeart/2005/8/layout/chevron2"/>
    <dgm:cxn modelId="{55D15DAA-EE73-4328-8BFE-0D1B984BEDFB}" type="presOf" srcId="{1AFC405A-2826-41D1-8A50-F707E29FCD63}" destId="{0EAE3DF0-EADA-4C92-9CDE-71C1D753FF99}" srcOrd="0" destOrd="0" presId="urn:microsoft.com/office/officeart/2005/8/layout/chevron2"/>
    <dgm:cxn modelId="{B0BD141C-97AC-49E6-B959-8F57433D7372}" srcId="{E6AE7A6D-301C-4B47-B945-E87023E636E4}" destId="{85370658-CAB1-442B-9D39-C04858A1D14A}" srcOrd="1" destOrd="0" parTransId="{03ABAA16-4DDF-4381-8CDB-4CE117E6E9FF}" sibTransId="{D02A1DF6-6E8D-4A73-AAAF-357021F134AA}"/>
    <dgm:cxn modelId="{A8C453DD-D7B2-4AB0-BD0F-1F29176EBE4A}" type="presOf" srcId="{F160F077-BAD3-4AA6-8A49-A7CEC7F1CD8B}" destId="{095F3EC2-996E-4448-A16C-91E3C93909FD}" srcOrd="0" destOrd="0" presId="urn:microsoft.com/office/officeart/2005/8/layout/chevron2"/>
    <dgm:cxn modelId="{46E8B07C-3E39-4B41-9EAB-F4F86C443624}" srcId="{E6AE7A6D-301C-4B47-B945-E87023E636E4}" destId="{AAE213EC-3902-4D5C-AF02-30A42858F16B}" srcOrd="3" destOrd="0" parTransId="{ABACD029-5733-4340-B0D9-BA40CA0BA73F}" sibTransId="{F0E5F080-1D72-40F6-BD30-549568C34B3F}"/>
    <dgm:cxn modelId="{3CEEA417-DCFF-4A80-AC0D-326ED52A8ED5}" type="presOf" srcId="{E6AE7A6D-301C-4B47-B945-E87023E636E4}" destId="{14C299A7-CF86-4885-96B3-AA2CD76BCF8C}" srcOrd="0" destOrd="0" presId="urn:microsoft.com/office/officeart/2005/8/layout/chevron2"/>
    <dgm:cxn modelId="{119BEE10-6685-4C8C-9866-5B14845AE96C}" type="presOf" srcId="{494C5582-FEEB-4200-ADB6-3E89434E0347}" destId="{5DD68C6A-7B47-4E28-91E9-2D78B6DE87E8}" srcOrd="0" destOrd="0" presId="urn:microsoft.com/office/officeart/2005/8/layout/chevron2"/>
    <dgm:cxn modelId="{7DFD8E81-3A46-450A-BE82-2BD644560516}" type="presOf" srcId="{941E1B51-5F03-4BBF-84B6-B561502AEF97}" destId="{86C325CD-BC5A-4027-BDB6-35D6DB6E9453}" srcOrd="0" destOrd="0" presId="urn:microsoft.com/office/officeart/2005/8/layout/chevron2"/>
    <dgm:cxn modelId="{DD49151A-07CB-4EBD-8C18-499AFE76A659}" type="presOf" srcId="{DC97B240-DDE0-4B7C-BD93-A28F56BF60C0}" destId="{0EAE3DF0-EADA-4C92-9CDE-71C1D753FF99}" srcOrd="0" destOrd="1" presId="urn:microsoft.com/office/officeart/2005/8/layout/chevron2"/>
    <dgm:cxn modelId="{F8D00BD0-6D62-4B6D-9A86-DCE2ED44E90B}" srcId="{5335BC46-707E-464F-9C96-F4B82A0AF40E}" destId="{941E1B51-5F03-4BBF-84B6-B561502AEF97}" srcOrd="0" destOrd="0" parTransId="{FDED2F42-330F-4F2C-8752-5C0AEDB52D6B}" sibTransId="{A15266FE-1E46-4F87-887D-B2AFC289CEF8}"/>
    <dgm:cxn modelId="{D0E7ADC5-0B4C-438F-93E4-55A3491D52B6}" type="presOf" srcId="{B21413C5-D4A0-4CEF-BCF9-51CEA8205D4D}" destId="{D96A813D-78B4-4127-BEF0-DD1CA9785B9B}" srcOrd="0" destOrd="0" presId="urn:microsoft.com/office/officeart/2005/8/layout/chevron2"/>
    <dgm:cxn modelId="{7934889A-53CA-4135-86B6-B1CD636A2861}" srcId="{494C5582-FEEB-4200-ADB6-3E89434E0347}" destId="{1AFC405A-2826-41D1-8A50-F707E29FCD63}" srcOrd="0" destOrd="0" parTransId="{31819801-0A48-4FD8-B1EC-F684664A802E}" sibTransId="{868607AB-096C-4A11-9FD3-95051CCFBDC6}"/>
    <dgm:cxn modelId="{9B4AB042-30E6-45B0-8923-011BEFB0ECEE}" srcId="{E6AE7A6D-301C-4B47-B945-E87023E636E4}" destId="{494C5582-FEEB-4200-ADB6-3E89434E0347}" srcOrd="0" destOrd="0" parTransId="{B7E3D5BD-6A52-462F-BBC8-2C2BB7B9DE21}" sibTransId="{879698A4-C4E4-4FFA-815D-83C8756DADB7}"/>
    <dgm:cxn modelId="{41095683-D1B5-45C3-A94A-0230CA0C3FEE}" type="presOf" srcId="{AAE213EC-3902-4D5C-AF02-30A42858F16B}" destId="{91C2F961-A7FF-474E-B900-4CE062307DC2}" srcOrd="0" destOrd="0" presId="urn:microsoft.com/office/officeart/2005/8/layout/chevron2"/>
    <dgm:cxn modelId="{8BCB592C-B4E8-4302-B7C6-239DD5F486D5}" srcId="{B21413C5-D4A0-4CEF-BCF9-51CEA8205D4D}" destId="{C4C6A3AF-0F2F-45BC-9714-190E4E93B281}" srcOrd="0" destOrd="0" parTransId="{A60B9E81-C795-4DCC-A7F8-DF155D39BF34}" sibTransId="{801D483B-4EBA-42E1-A767-5541FD907755}"/>
    <dgm:cxn modelId="{326BD2A2-03B5-4540-8E74-00B419446950}" type="presParOf" srcId="{14C299A7-CF86-4885-96B3-AA2CD76BCF8C}" destId="{6662EB04-D0DC-4AC6-9DA4-F9E0D42D68A9}" srcOrd="0" destOrd="0" presId="urn:microsoft.com/office/officeart/2005/8/layout/chevron2"/>
    <dgm:cxn modelId="{B0697F01-42EA-450A-92A1-50304498E17B}" type="presParOf" srcId="{6662EB04-D0DC-4AC6-9DA4-F9E0D42D68A9}" destId="{5DD68C6A-7B47-4E28-91E9-2D78B6DE87E8}" srcOrd="0" destOrd="0" presId="urn:microsoft.com/office/officeart/2005/8/layout/chevron2"/>
    <dgm:cxn modelId="{54702403-0638-4E03-B3A7-A432FF58534A}" type="presParOf" srcId="{6662EB04-D0DC-4AC6-9DA4-F9E0D42D68A9}" destId="{0EAE3DF0-EADA-4C92-9CDE-71C1D753FF99}" srcOrd="1" destOrd="0" presId="urn:microsoft.com/office/officeart/2005/8/layout/chevron2"/>
    <dgm:cxn modelId="{BF72C17E-93C6-4763-8018-2EE63377DE22}" type="presParOf" srcId="{14C299A7-CF86-4885-96B3-AA2CD76BCF8C}" destId="{5589C571-2436-4EE4-A5F8-E4B7AA17F014}" srcOrd="1" destOrd="0" presId="urn:microsoft.com/office/officeart/2005/8/layout/chevron2"/>
    <dgm:cxn modelId="{C9E51008-F250-4A0E-85E9-BC7BEE3C8987}" type="presParOf" srcId="{14C299A7-CF86-4885-96B3-AA2CD76BCF8C}" destId="{52EA5FBE-C38D-4744-8F4E-67F4920AE5B6}" srcOrd="2" destOrd="0" presId="urn:microsoft.com/office/officeart/2005/8/layout/chevron2"/>
    <dgm:cxn modelId="{2FEA98AB-6E5F-46AB-BA21-60B97FF5E665}" type="presParOf" srcId="{52EA5FBE-C38D-4744-8F4E-67F4920AE5B6}" destId="{1DA919A3-97E0-4964-B672-C3B2BBEC303E}" srcOrd="0" destOrd="0" presId="urn:microsoft.com/office/officeart/2005/8/layout/chevron2"/>
    <dgm:cxn modelId="{738B184C-1475-418D-87DA-A2D2AD0BAEB7}" type="presParOf" srcId="{52EA5FBE-C38D-4744-8F4E-67F4920AE5B6}" destId="{095F3EC2-996E-4448-A16C-91E3C93909FD}" srcOrd="1" destOrd="0" presId="urn:microsoft.com/office/officeart/2005/8/layout/chevron2"/>
    <dgm:cxn modelId="{3B6EE434-FDDD-4E03-A6B2-05DE9B024F43}" type="presParOf" srcId="{14C299A7-CF86-4885-96B3-AA2CD76BCF8C}" destId="{0D3C83F9-87CA-4E5C-BECE-809F44121273}" srcOrd="3" destOrd="0" presId="urn:microsoft.com/office/officeart/2005/8/layout/chevron2"/>
    <dgm:cxn modelId="{84C91C06-9B99-40E4-ACB1-E40ED18F33D5}" type="presParOf" srcId="{14C299A7-CF86-4885-96B3-AA2CD76BCF8C}" destId="{E93F48D9-771A-465C-9713-FBB12A0E7978}" srcOrd="4" destOrd="0" presId="urn:microsoft.com/office/officeart/2005/8/layout/chevron2"/>
    <dgm:cxn modelId="{43926F8F-735E-432F-9005-4B3C7D3C8CDF}" type="presParOf" srcId="{E93F48D9-771A-465C-9713-FBB12A0E7978}" destId="{D96A813D-78B4-4127-BEF0-DD1CA9785B9B}" srcOrd="0" destOrd="0" presId="urn:microsoft.com/office/officeart/2005/8/layout/chevron2"/>
    <dgm:cxn modelId="{53C48EB5-E037-4290-A185-D3F78754E675}" type="presParOf" srcId="{E93F48D9-771A-465C-9713-FBB12A0E7978}" destId="{438CAB09-99A9-4F1E-926E-08BD3B4A34C9}" srcOrd="1" destOrd="0" presId="urn:microsoft.com/office/officeart/2005/8/layout/chevron2"/>
    <dgm:cxn modelId="{24387E18-1063-4FB0-BB88-8917181582C8}" type="presParOf" srcId="{14C299A7-CF86-4885-96B3-AA2CD76BCF8C}" destId="{1233D9F2-7B2B-4DB7-8906-B3914207385C}" srcOrd="5" destOrd="0" presId="urn:microsoft.com/office/officeart/2005/8/layout/chevron2"/>
    <dgm:cxn modelId="{B45531C2-DEC6-4BBC-96B5-692114FEDF49}" type="presParOf" srcId="{14C299A7-CF86-4885-96B3-AA2CD76BCF8C}" destId="{03503222-98BB-4010-9E43-6120C3987341}" srcOrd="6" destOrd="0" presId="urn:microsoft.com/office/officeart/2005/8/layout/chevron2"/>
    <dgm:cxn modelId="{F05182B7-47BC-483D-B941-C1B27E5F54C2}" type="presParOf" srcId="{03503222-98BB-4010-9E43-6120C3987341}" destId="{91C2F961-A7FF-474E-B900-4CE062307DC2}" srcOrd="0" destOrd="0" presId="urn:microsoft.com/office/officeart/2005/8/layout/chevron2"/>
    <dgm:cxn modelId="{106FEFB1-1563-4F2B-A207-2029F6CE0202}" type="presParOf" srcId="{03503222-98BB-4010-9E43-6120C3987341}" destId="{4E04EAB4-3504-477D-8366-F9ED5C9D79B0}" srcOrd="1" destOrd="0" presId="urn:microsoft.com/office/officeart/2005/8/layout/chevron2"/>
    <dgm:cxn modelId="{09720D71-CCC2-4E1E-9B8D-D8B37EABF83B}" type="presParOf" srcId="{14C299A7-CF86-4885-96B3-AA2CD76BCF8C}" destId="{6B814E06-51E8-437E-BA9B-06FEEE6B283B}" srcOrd="7" destOrd="0" presId="urn:microsoft.com/office/officeart/2005/8/layout/chevron2"/>
    <dgm:cxn modelId="{DC50AB93-3FFE-475A-AE8B-EF4F9A232700}" type="presParOf" srcId="{14C299A7-CF86-4885-96B3-AA2CD76BCF8C}" destId="{D321CEA0-1B05-42EF-929E-4BE1D63811D0}" srcOrd="8" destOrd="0" presId="urn:microsoft.com/office/officeart/2005/8/layout/chevron2"/>
    <dgm:cxn modelId="{8EDEABF4-C3E3-4926-8B4C-A0160F99FDE6}" type="presParOf" srcId="{D321CEA0-1B05-42EF-929E-4BE1D63811D0}" destId="{27D0C28A-2B8F-45FE-B222-AD8CF7940E9B}" srcOrd="0" destOrd="0" presId="urn:microsoft.com/office/officeart/2005/8/layout/chevron2"/>
    <dgm:cxn modelId="{77137D6E-6B44-47D8-8A42-7D5959A52388}" type="presParOf" srcId="{D321CEA0-1B05-42EF-929E-4BE1D63811D0}" destId="{86C325CD-BC5A-4027-BDB6-35D6DB6E9453}" srcOrd="1" destOrd="0" presId="urn:microsoft.com/office/officeart/2005/8/layout/chevron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3EFAE-4D62-4F1B-8DAC-C16806D2A063}">
      <dsp:nvSpPr>
        <dsp:cNvPr id="0" name=""/>
        <dsp:cNvSpPr/>
      </dsp:nvSpPr>
      <dsp:spPr>
        <a:xfrm rot="5400000">
          <a:off x="3538226" y="-1561469"/>
          <a:ext cx="787215" cy="4111458"/>
        </a:xfrm>
        <a:prstGeom prst="round2SameRect">
          <a:avLst/>
        </a:prstGeom>
        <a:solidFill>
          <a:schemeClr val="accent1">
            <a:alpha val="90000"/>
            <a:tint val="55000"/>
            <a:hueOff val="0"/>
            <a:satOff val="0"/>
            <a:lumOff val="0"/>
            <a:alphaOff val="0"/>
          </a:schemeClr>
        </a:solidFill>
        <a:ln w="12700" cap="flat" cmpd="sng" algn="in">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經一般教育所提供之輔導與教學六個月以上</a:t>
          </a:r>
          <a:endParaRPr lang="en-US" altLang="zh-TW" sz="1500" kern="1200" dirty="0" smtClean="0">
            <a:solidFill>
              <a:schemeClr val="tx1"/>
            </a:solidFill>
            <a:latin typeface="微軟正黑體" panose="020B0604030504040204" pitchFamily="34" charset="-120"/>
            <a:ea typeface="微軟正黑體" panose="020B0604030504040204" pitchFamily="34" charset="-120"/>
          </a:endParaRPr>
        </a:p>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無顯著成效者。</a:t>
          </a:r>
          <a:endParaRPr lang="zh-TW" altLang="en-US" sz="1500" kern="1200" dirty="0">
            <a:solidFill>
              <a:schemeClr val="tx1"/>
            </a:solidFill>
            <a:latin typeface="微軟正黑體" panose="020B0604030504040204" pitchFamily="34" charset="-120"/>
            <a:ea typeface="微軟正黑體" panose="020B0604030504040204" pitchFamily="34" charset="-120"/>
          </a:endParaRPr>
        </a:p>
      </dsp:txBody>
      <dsp:txXfrm rot="-5400000">
        <a:off x="1876105" y="139081"/>
        <a:ext cx="4073029" cy="710357"/>
      </dsp:txXfrm>
    </dsp:sp>
    <dsp:sp modelId="{CB112CD6-D9BF-48EC-A809-9D77A63BBB91}">
      <dsp:nvSpPr>
        <dsp:cNvPr id="0" name=""/>
        <dsp:cNvSpPr/>
      </dsp:nvSpPr>
      <dsp:spPr>
        <a:xfrm>
          <a:off x="436590" y="2250"/>
          <a:ext cx="1439514" cy="984019"/>
        </a:xfrm>
        <a:prstGeom prst="roundRect">
          <a:avLst/>
        </a:prstGeom>
        <a:solidFill>
          <a:schemeClr val="accent1">
            <a:shade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zh-TW" altLang="en-US" sz="2200" kern="1200" dirty="0" smtClean="0">
              <a:solidFill>
                <a:schemeClr val="tx1"/>
              </a:solidFill>
              <a:latin typeface="微軟正黑體" panose="020B0604030504040204" pitchFamily="34" charset="-120"/>
              <a:ea typeface="微軟正黑體" panose="020B0604030504040204" pitchFamily="34" charset="-120"/>
            </a:rPr>
            <a:t>新提報</a:t>
          </a:r>
          <a:endParaRPr lang="zh-TW" altLang="en-US" sz="2200" kern="1200" dirty="0">
            <a:solidFill>
              <a:schemeClr val="tx1"/>
            </a:solidFill>
            <a:latin typeface="微軟正黑體" panose="020B0604030504040204" pitchFamily="34" charset="-120"/>
            <a:ea typeface="微軟正黑體" panose="020B0604030504040204" pitchFamily="34" charset="-120"/>
          </a:endParaRPr>
        </a:p>
      </dsp:txBody>
      <dsp:txXfrm>
        <a:off x="484626" y="50286"/>
        <a:ext cx="1343442" cy="887947"/>
      </dsp:txXfrm>
    </dsp:sp>
    <dsp:sp modelId="{9DE217C1-49A1-4ADF-B100-23AD257AD034}">
      <dsp:nvSpPr>
        <dsp:cNvPr id="0" name=""/>
        <dsp:cNvSpPr/>
      </dsp:nvSpPr>
      <dsp:spPr>
        <a:xfrm rot="5400000">
          <a:off x="3528258" y="-528248"/>
          <a:ext cx="787215" cy="4111458"/>
        </a:xfrm>
        <a:prstGeom prst="round2SameRect">
          <a:avLst/>
        </a:prstGeom>
        <a:solidFill>
          <a:schemeClr val="accent1">
            <a:alpha val="90000"/>
            <a:tint val="55000"/>
            <a:hueOff val="0"/>
            <a:satOff val="0"/>
            <a:lumOff val="0"/>
            <a:alphaOff val="0"/>
          </a:schemeClr>
        </a:solidFill>
        <a:ln w="12700" cap="flat" cmpd="sng" algn="in">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經輔導六個月以上之疑似生，仍有困難者。</a:t>
          </a:r>
          <a:endParaRPr lang="zh-TW" altLang="en-US" sz="1500" kern="1200" dirty="0">
            <a:solidFill>
              <a:schemeClr val="tx1"/>
            </a:solidFill>
            <a:latin typeface="微軟正黑體" panose="020B0604030504040204" pitchFamily="34" charset="-120"/>
            <a:ea typeface="微軟正黑體" panose="020B0604030504040204" pitchFamily="34" charset="-120"/>
          </a:endParaRPr>
        </a:p>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疑似生至少兩年內需提出鑑定。</a:t>
          </a:r>
          <a:endParaRPr lang="zh-TW" altLang="en-US" sz="1500" kern="1200" dirty="0">
            <a:solidFill>
              <a:schemeClr val="tx1"/>
            </a:solidFill>
            <a:latin typeface="微軟正黑體" panose="020B0604030504040204" pitchFamily="34" charset="-120"/>
            <a:ea typeface="微軟正黑體" panose="020B0604030504040204" pitchFamily="34" charset="-120"/>
          </a:endParaRPr>
        </a:p>
      </dsp:txBody>
      <dsp:txXfrm rot="-5400000">
        <a:off x="1866137" y="1172302"/>
        <a:ext cx="4073029" cy="710357"/>
      </dsp:txXfrm>
    </dsp:sp>
    <dsp:sp modelId="{83E091DE-8654-4C04-8C7E-500C3FAD3751}">
      <dsp:nvSpPr>
        <dsp:cNvPr id="0" name=""/>
        <dsp:cNvSpPr/>
      </dsp:nvSpPr>
      <dsp:spPr>
        <a:xfrm>
          <a:off x="436590" y="1035470"/>
          <a:ext cx="1429546" cy="984019"/>
        </a:xfrm>
        <a:prstGeom prst="roundRect">
          <a:avLst/>
        </a:prstGeom>
        <a:solidFill>
          <a:schemeClr val="accent1">
            <a:shade val="50000"/>
            <a:hueOff val="-218486"/>
            <a:satOff val="4958"/>
            <a:lumOff val="1778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zh-TW" altLang="en-US" sz="2200" kern="1200" dirty="0" smtClean="0">
              <a:solidFill>
                <a:schemeClr val="tx1"/>
              </a:solidFill>
              <a:latin typeface="微軟正黑體" panose="020B0604030504040204" pitchFamily="34" charset="-120"/>
              <a:ea typeface="微軟正黑體" panose="020B0604030504040204" pitchFamily="34" charset="-120"/>
            </a:rPr>
            <a:t>欲確認</a:t>
          </a:r>
          <a:endParaRPr lang="zh-TW" altLang="en-US" sz="2200" kern="1200" dirty="0">
            <a:solidFill>
              <a:schemeClr val="tx1"/>
            </a:solidFill>
            <a:latin typeface="微軟正黑體" panose="020B0604030504040204" pitchFamily="34" charset="-120"/>
            <a:ea typeface="微軟正黑體" panose="020B0604030504040204" pitchFamily="34" charset="-120"/>
          </a:endParaRPr>
        </a:p>
      </dsp:txBody>
      <dsp:txXfrm>
        <a:off x="484626" y="1083506"/>
        <a:ext cx="1333474" cy="887947"/>
      </dsp:txXfrm>
    </dsp:sp>
    <dsp:sp modelId="{972ADBCA-28A3-4AE7-BC09-A6FE47114EB9}">
      <dsp:nvSpPr>
        <dsp:cNvPr id="0" name=""/>
        <dsp:cNvSpPr/>
      </dsp:nvSpPr>
      <dsp:spPr>
        <a:xfrm rot="5400000">
          <a:off x="3528235" y="504971"/>
          <a:ext cx="787215" cy="4111458"/>
        </a:xfrm>
        <a:prstGeom prst="round2SameRect">
          <a:avLst/>
        </a:prstGeom>
        <a:solidFill>
          <a:schemeClr val="accent1">
            <a:alpha val="90000"/>
            <a:tint val="55000"/>
            <a:hueOff val="0"/>
            <a:satOff val="0"/>
            <a:lumOff val="0"/>
            <a:alphaOff val="0"/>
          </a:schemeClr>
        </a:solidFill>
        <a:ln w="12700" cap="flat" cmpd="sng" algn="in">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障礙類別改變，優弱勢能力改變。</a:t>
          </a:r>
          <a:endParaRPr lang="zh-TW" altLang="en-US" sz="1500" kern="1200" dirty="0">
            <a:solidFill>
              <a:schemeClr val="tx1"/>
            </a:solidFill>
            <a:latin typeface="微軟正黑體" panose="020B0604030504040204" pitchFamily="34" charset="-120"/>
            <a:ea typeface="微軟正黑體" panose="020B0604030504040204" pitchFamily="34" charset="-120"/>
          </a:endParaRPr>
        </a:p>
      </dsp:txBody>
      <dsp:txXfrm rot="-5400000">
        <a:off x="1866114" y="2205522"/>
        <a:ext cx="4073029" cy="710357"/>
      </dsp:txXfrm>
    </dsp:sp>
    <dsp:sp modelId="{17AB1843-6559-46E3-8D7E-7B0153936FC8}">
      <dsp:nvSpPr>
        <dsp:cNvPr id="0" name=""/>
        <dsp:cNvSpPr/>
      </dsp:nvSpPr>
      <dsp:spPr>
        <a:xfrm>
          <a:off x="436590" y="2068690"/>
          <a:ext cx="1429523" cy="984019"/>
        </a:xfrm>
        <a:prstGeom prst="roundRect">
          <a:avLst/>
        </a:prstGeom>
        <a:solidFill>
          <a:schemeClr val="accent1">
            <a:shade val="50000"/>
            <a:hueOff val="-436973"/>
            <a:satOff val="9917"/>
            <a:lumOff val="3556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zh-TW" altLang="en-US" sz="2200" kern="1200" dirty="0" smtClean="0">
              <a:solidFill>
                <a:schemeClr val="tx1"/>
              </a:solidFill>
              <a:latin typeface="微軟正黑體" panose="020B0604030504040204" pitchFamily="34" charset="-120"/>
              <a:ea typeface="微軟正黑體" panose="020B0604030504040204" pitchFamily="34" charset="-120"/>
            </a:rPr>
            <a:t>重新評估</a:t>
          </a:r>
          <a:endParaRPr lang="zh-TW" altLang="en-US" sz="2200" kern="1200" dirty="0">
            <a:solidFill>
              <a:schemeClr val="tx1"/>
            </a:solidFill>
            <a:latin typeface="微軟正黑體" panose="020B0604030504040204" pitchFamily="34" charset="-120"/>
            <a:ea typeface="微軟正黑體" panose="020B0604030504040204" pitchFamily="34" charset="-120"/>
          </a:endParaRPr>
        </a:p>
      </dsp:txBody>
      <dsp:txXfrm>
        <a:off x="484626" y="2116726"/>
        <a:ext cx="1333451" cy="887947"/>
      </dsp:txXfrm>
    </dsp:sp>
    <dsp:sp modelId="{C49A7924-7113-4BAE-86F2-49B58CAB9DC0}">
      <dsp:nvSpPr>
        <dsp:cNvPr id="0" name=""/>
        <dsp:cNvSpPr/>
      </dsp:nvSpPr>
      <dsp:spPr>
        <a:xfrm rot="5400000">
          <a:off x="3538226" y="1538191"/>
          <a:ext cx="787215" cy="4111458"/>
        </a:xfrm>
        <a:prstGeom prst="round2SameRect">
          <a:avLst/>
        </a:prstGeom>
        <a:solidFill>
          <a:schemeClr val="accent1">
            <a:alpha val="90000"/>
            <a:tint val="55000"/>
            <a:hueOff val="0"/>
            <a:satOff val="0"/>
            <a:lumOff val="0"/>
            <a:alphaOff val="0"/>
          </a:schemeClr>
        </a:solidFill>
        <a:ln w="12700" cap="flat" cmpd="sng" algn="in">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六升七：除一年內鑑定者外，皆需重新鑑定。</a:t>
          </a:r>
          <a:endParaRPr lang="zh-TW" altLang="en-US" sz="1500" kern="1200" dirty="0">
            <a:solidFill>
              <a:schemeClr val="tx1"/>
            </a:solidFill>
            <a:latin typeface="微軟正黑體" panose="020B0604030504040204" pitchFamily="34" charset="-120"/>
            <a:ea typeface="微軟正黑體" panose="020B0604030504040204" pitchFamily="34" charset="-120"/>
          </a:endParaRPr>
        </a:p>
      </dsp:txBody>
      <dsp:txXfrm rot="-5400000">
        <a:off x="1876105" y="3238742"/>
        <a:ext cx="4073029" cy="710357"/>
      </dsp:txXfrm>
    </dsp:sp>
    <dsp:sp modelId="{92983DE2-CDCE-4785-9176-5AF5347C6E6C}">
      <dsp:nvSpPr>
        <dsp:cNvPr id="0" name=""/>
        <dsp:cNvSpPr/>
      </dsp:nvSpPr>
      <dsp:spPr>
        <a:xfrm>
          <a:off x="436590" y="3093605"/>
          <a:ext cx="1439514" cy="984019"/>
        </a:xfrm>
        <a:prstGeom prst="roundRect">
          <a:avLst/>
        </a:prstGeom>
        <a:solidFill>
          <a:schemeClr val="accent1">
            <a:shade val="50000"/>
            <a:hueOff val="-436973"/>
            <a:satOff val="9917"/>
            <a:lumOff val="3556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zh-TW" altLang="en-US" sz="2200" kern="1200" dirty="0" smtClean="0">
              <a:solidFill>
                <a:schemeClr val="tx1"/>
              </a:solidFill>
              <a:latin typeface="微軟正黑體" panose="020B0604030504040204" pitchFamily="34" charset="-120"/>
              <a:ea typeface="微軟正黑體" panose="020B0604030504040204" pitchFamily="34" charset="-120"/>
            </a:rPr>
            <a:t>跨階段</a:t>
          </a:r>
          <a:endParaRPr lang="zh-TW" altLang="en-US" sz="2200" kern="1200" dirty="0">
            <a:solidFill>
              <a:schemeClr val="tx1"/>
            </a:solidFill>
            <a:latin typeface="微軟正黑體" panose="020B0604030504040204" pitchFamily="34" charset="-120"/>
            <a:ea typeface="微軟正黑體" panose="020B0604030504040204" pitchFamily="34" charset="-120"/>
          </a:endParaRPr>
        </a:p>
      </dsp:txBody>
      <dsp:txXfrm>
        <a:off x="484626" y="3141641"/>
        <a:ext cx="1343442" cy="887947"/>
      </dsp:txXfrm>
    </dsp:sp>
    <dsp:sp modelId="{E90F7538-D7B8-4229-9F53-5F04015EE8BB}">
      <dsp:nvSpPr>
        <dsp:cNvPr id="0" name=""/>
        <dsp:cNvSpPr/>
      </dsp:nvSpPr>
      <dsp:spPr>
        <a:xfrm rot="5400000">
          <a:off x="3528235" y="2571411"/>
          <a:ext cx="787215" cy="4111458"/>
        </a:xfrm>
        <a:prstGeom prst="round2SameRect">
          <a:avLst/>
        </a:prstGeom>
        <a:solidFill>
          <a:schemeClr val="accent1">
            <a:alpha val="90000"/>
            <a:tint val="55000"/>
            <a:hueOff val="0"/>
            <a:satOff val="0"/>
            <a:lumOff val="0"/>
            <a:alphaOff val="0"/>
          </a:schemeClr>
        </a:solidFill>
        <a:ln w="12700" cap="flat" cmpd="sng" algn="in">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外縣市轉入個案皆需提報（九年級免）。</a:t>
          </a:r>
          <a:endParaRPr lang="zh-TW" altLang="en-US" sz="1500" kern="1200" dirty="0">
            <a:solidFill>
              <a:schemeClr val="tx1"/>
            </a:solidFill>
            <a:latin typeface="微軟正黑體" panose="020B0604030504040204" pitchFamily="34" charset="-120"/>
            <a:ea typeface="微軟正黑體" panose="020B0604030504040204" pitchFamily="34" charset="-120"/>
          </a:endParaRPr>
        </a:p>
        <a:p>
          <a:pPr marL="114300" lvl="1" indent="-114300" algn="l" defTabSz="666750">
            <a:lnSpc>
              <a:spcPct val="90000"/>
            </a:lnSpc>
            <a:spcBef>
              <a:spcPct val="0"/>
            </a:spcBef>
            <a:spcAft>
              <a:spcPct val="15000"/>
            </a:spcAft>
            <a:buChar char="••"/>
          </a:pPr>
          <a:r>
            <a:rPr lang="zh-TW" altLang="en-US" sz="1500" kern="1200" dirty="0" smtClean="0">
              <a:solidFill>
                <a:schemeClr val="tx1"/>
              </a:solidFill>
              <a:latin typeface="微軟正黑體" panose="020B0604030504040204" pitchFamily="34" charset="-120"/>
              <a:ea typeface="微軟正黑體" panose="020B0604030504040204" pitchFamily="34" charset="-120"/>
            </a:rPr>
            <a:t>欲更改安置型態者。</a:t>
          </a:r>
          <a:endParaRPr lang="zh-TW" altLang="en-US" sz="1500" kern="1200" dirty="0">
            <a:solidFill>
              <a:schemeClr val="tx1"/>
            </a:solidFill>
            <a:latin typeface="微軟正黑體" panose="020B0604030504040204" pitchFamily="34" charset="-120"/>
            <a:ea typeface="微軟正黑體" panose="020B0604030504040204" pitchFamily="34" charset="-120"/>
          </a:endParaRPr>
        </a:p>
      </dsp:txBody>
      <dsp:txXfrm rot="-5400000">
        <a:off x="1866114" y="4271962"/>
        <a:ext cx="4073029" cy="710357"/>
      </dsp:txXfrm>
    </dsp:sp>
    <dsp:sp modelId="{7628427C-1851-4F52-B34E-869AD86AD6EB}">
      <dsp:nvSpPr>
        <dsp:cNvPr id="0" name=""/>
        <dsp:cNvSpPr/>
      </dsp:nvSpPr>
      <dsp:spPr>
        <a:xfrm>
          <a:off x="436590" y="4135131"/>
          <a:ext cx="1429523" cy="984019"/>
        </a:xfrm>
        <a:prstGeom prst="roundRect">
          <a:avLst/>
        </a:prstGeom>
        <a:solidFill>
          <a:schemeClr val="accent1">
            <a:shade val="50000"/>
            <a:hueOff val="-218486"/>
            <a:satOff val="4958"/>
            <a:lumOff val="1778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zh-TW" altLang="en-US" sz="2200" kern="1200" dirty="0" smtClean="0">
              <a:solidFill>
                <a:schemeClr val="tx1"/>
              </a:solidFill>
              <a:latin typeface="微軟正黑體" panose="020B0604030504040204" pitchFamily="34" charset="-120"/>
              <a:ea typeface="微軟正黑體" panose="020B0604030504040204" pitchFamily="34" charset="-120"/>
            </a:rPr>
            <a:t>轉安置</a:t>
          </a:r>
          <a:endParaRPr lang="zh-TW" altLang="en-US" sz="2200" kern="1200" dirty="0">
            <a:solidFill>
              <a:schemeClr val="tx1"/>
            </a:solidFill>
            <a:latin typeface="微軟正黑體" panose="020B0604030504040204" pitchFamily="34" charset="-120"/>
            <a:ea typeface="微軟正黑體" panose="020B0604030504040204" pitchFamily="34" charset="-120"/>
          </a:endParaRPr>
        </a:p>
      </dsp:txBody>
      <dsp:txXfrm>
        <a:off x="484626" y="4183167"/>
        <a:ext cx="1333451" cy="887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68C6A-7B47-4E28-91E9-2D78B6DE87E8}">
      <dsp:nvSpPr>
        <dsp:cNvPr id="0" name=""/>
        <dsp:cNvSpPr/>
      </dsp:nvSpPr>
      <dsp:spPr>
        <a:xfrm rot="5400000">
          <a:off x="-159039" y="163460"/>
          <a:ext cx="1060264" cy="742185"/>
        </a:xfrm>
        <a:prstGeom prst="chevron">
          <a:avLst/>
        </a:prstGeom>
        <a:solidFill>
          <a:srgbClr val="FF5050"/>
        </a:solidFill>
        <a:ln w="12700" cap="flat" cmpd="sng" algn="in">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zh-TW" altLang="en-US" sz="1600" kern="1200" dirty="0" smtClean="0"/>
            <a:t>發現</a:t>
          </a:r>
          <a:endParaRPr lang="zh-TW" altLang="en-US" sz="1600" kern="1200" dirty="0"/>
        </a:p>
      </dsp:txBody>
      <dsp:txXfrm rot="-5400000">
        <a:off x="1" y="375514"/>
        <a:ext cx="742185" cy="318079"/>
      </dsp:txXfrm>
    </dsp:sp>
    <dsp:sp modelId="{0EAE3DF0-EADA-4C92-9CDE-71C1D753FF99}">
      <dsp:nvSpPr>
        <dsp:cNvPr id="0" name=""/>
        <dsp:cNvSpPr/>
      </dsp:nvSpPr>
      <dsp:spPr>
        <a:xfrm rot="5400000">
          <a:off x="4011211" y="-3264606"/>
          <a:ext cx="689534" cy="7227587"/>
        </a:xfrm>
        <a:prstGeom prst="round2SameRect">
          <a:avLst/>
        </a:prstGeom>
        <a:solidFill>
          <a:schemeClr val="lt1">
            <a:alpha val="90000"/>
            <a:hueOff val="0"/>
            <a:satOff val="0"/>
            <a:lumOff val="0"/>
            <a:alphaOff val="0"/>
          </a:schemeClr>
        </a:solidFill>
        <a:ln w="12700" cap="flat" cmpd="sng" algn="in">
          <a:solidFill>
            <a:srgbClr val="FF5050"/>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ts val="2400"/>
            </a:lnSpc>
            <a:spcBef>
              <a:spcPct val="0"/>
            </a:spcBef>
            <a:spcAft>
              <a:spcPts val="0"/>
            </a:spcAft>
            <a:buChar char="••"/>
          </a:pPr>
          <a:r>
            <a:rPr lang="en-US" altLang="zh-TW" sz="2000" kern="1200" dirty="0" smtClean="0">
              <a:latin typeface="微軟正黑體" pitchFamily="34" charset="-120"/>
              <a:ea typeface="微軟正黑體" pitchFamily="34" charset="-120"/>
            </a:rPr>
            <a:t>[1-4</a:t>
          </a:r>
          <a:r>
            <a:rPr lang="zh-TW" altLang="en-US" sz="2000" kern="1200" dirty="0" smtClean="0">
              <a:latin typeface="微軟正黑體" pitchFamily="34" charset="-120"/>
              <a:ea typeface="微軟正黑體" pitchFamily="34" charset="-120"/>
            </a:rPr>
            <a:t>週</a:t>
          </a:r>
          <a:r>
            <a:rPr lang="en-US" altLang="zh-TW" sz="2000" kern="1200" dirty="0" smtClean="0">
              <a:latin typeface="微軟正黑體" pitchFamily="34" charset="-120"/>
              <a:ea typeface="微軟正黑體" pitchFamily="34" charset="-120"/>
            </a:rPr>
            <a:t>]</a:t>
          </a:r>
          <a:r>
            <a:rPr lang="zh-TW" altLang="en-US" sz="2000" kern="1200" dirty="0" smtClean="0">
              <a:latin typeface="微軟正黑體" pitchFamily="34" charset="-120"/>
              <a:ea typeface="微軟正黑體" pitchFamily="34" charset="-120"/>
            </a:rPr>
            <a:t>發現學生有學習</a:t>
          </a:r>
          <a:r>
            <a:rPr lang="en-US" altLang="zh-TW" sz="2000" kern="1200" dirty="0" smtClean="0">
              <a:latin typeface="微軟正黑體" pitchFamily="34" charset="-120"/>
              <a:ea typeface="微軟正黑體" pitchFamily="34" charset="-120"/>
            </a:rPr>
            <a:t>﹑</a:t>
          </a:r>
          <a:r>
            <a:rPr lang="zh-TW" altLang="en-US" sz="2000" kern="1200" dirty="0" smtClean="0">
              <a:latin typeface="微軟正黑體" pitchFamily="34" charset="-120"/>
              <a:ea typeface="微軟正黑體" pitchFamily="34" charset="-120"/>
            </a:rPr>
            <a:t>行為或其他疑似身心障礙等問題</a:t>
          </a:r>
          <a:endParaRPr lang="zh-TW" altLang="en-US" sz="2000" kern="1200" dirty="0">
            <a:latin typeface="微軟正黑體" pitchFamily="34" charset="-120"/>
            <a:ea typeface="微軟正黑體" pitchFamily="34" charset="-120"/>
          </a:endParaRPr>
        </a:p>
        <a:p>
          <a:pPr marL="228600" lvl="1" indent="-228600" algn="l" defTabSz="889000">
            <a:lnSpc>
              <a:spcPts val="2400"/>
            </a:lnSpc>
            <a:spcBef>
              <a:spcPct val="0"/>
            </a:spcBef>
            <a:spcAft>
              <a:spcPts val="0"/>
            </a:spcAft>
            <a:buChar char="••"/>
          </a:pPr>
          <a:r>
            <a:rPr lang="zh-TW" altLang="en-US" sz="2000" kern="1200" dirty="0" smtClean="0">
              <a:latin typeface="微軟正黑體" pitchFamily="34" charset="-120"/>
              <a:ea typeface="微軟正黑體" pitchFamily="34" charset="-120"/>
            </a:rPr>
            <a:t>轉介前介入輔導、蒐集相關資料</a:t>
          </a:r>
          <a:endParaRPr lang="zh-TW" altLang="en-US" sz="2000" kern="1200" dirty="0">
            <a:latin typeface="微軟正黑體" pitchFamily="34" charset="-120"/>
            <a:ea typeface="微軟正黑體" pitchFamily="34" charset="-120"/>
          </a:endParaRPr>
        </a:p>
      </dsp:txBody>
      <dsp:txXfrm rot="-5400000">
        <a:off x="742185" y="38080"/>
        <a:ext cx="7193927" cy="622214"/>
      </dsp:txXfrm>
    </dsp:sp>
    <dsp:sp modelId="{1DA919A3-97E0-4964-B672-C3B2BBEC303E}">
      <dsp:nvSpPr>
        <dsp:cNvPr id="0" name=""/>
        <dsp:cNvSpPr/>
      </dsp:nvSpPr>
      <dsp:spPr>
        <a:xfrm rot="5400000">
          <a:off x="-159039" y="1106397"/>
          <a:ext cx="1060264" cy="742185"/>
        </a:xfrm>
        <a:prstGeom prst="chevron">
          <a:avLst/>
        </a:prstGeom>
        <a:solidFill>
          <a:srgbClr val="0070C0"/>
        </a:solid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dirty="0" smtClean="0"/>
            <a:t>轉介</a:t>
          </a:r>
          <a:endParaRPr lang="zh-TW" altLang="en-US" sz="1800" kern="1200" dirty="0"/>
        </a:p>
      </dsp:txBody>
      <dsp:txXfrm rot="-5400000">
        <a:off x="1" y="1318451"/>
        <a:ext cx="742185" cy="318079"/>
      </dsp:txXfrm>
    </dsp:sp>
    <dsp:sp modelId="{095F3EC2-996E-4448-A16C-91E3C93909FD}">
      <dsp:nvSpPr>
        <dsp:cNvPr id="0" name=""/>
        <dsp:cNvSpPr/>
      </dsp:nvSpPr>
      <dsp:spPr>
        <a:xfrm rot="5400000">
          <a:off x="4011393" y="-2321849"/>
          <a:ext cx="689172" cy="7227587"/>
        </a:xfrm>
        <a:prstGeom prst="round2SameRect">
          <a:avLst/>
        </a:prstGeom>
        <a:solidFill>
          <a:schemeClr val="lt1">
            <a:alpha val="90000"/>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ts val="2400"/>
            </a:lnSpc>
            <a:spcBef>
              <a:spcPct val="0"/>
            </a:spcBef>
            <a:spcAft>
              <a:spcPts val="0"/>
            </a:spcAft>
            <a:buChar char="••"/>
          </a:pPr>
          <a:r>
            <a:rPr lang="zh-TW" altLang="en-US" sz="2000" kern="1200" dirty="0" smtClean="0">
              <a:solidFill>
                <a:schemeClr val="tx1"/>
              </a:solidFill>
              <a:latin typeface="微軟正黑體" pitchFamily="34" charset="-120"/>
              <a:ea typeface="微軟正黑體" pitchFamily="34" charset="-120"/>
            </a:rPr>
            <a:t>填寫</a:t>
          </a:r>
          <a:r>
            <a:rPr lang="zh-TW" altLang="en-US" sz="2000" kern="1200" dirty="0" smtClean="0">
              <a:solidFill>
                <a:srgbClr val="FF0000"/>
              </a:solidFill>
              <a:latin typeface="微軟正黑體" pitchFamily="34" charset="-120"/>
              <a:ea typeface="微軟正黑體" pitchFamily="34" charset="-120"/>
            </a:rPr>
            <a:t>特殊需求學生轉介表</a:t>
          </a:r>
          <a:r>
            <a:rPr lang="en-US" altLang="zh-TW" sz="2000" kern="1200" dirty="0" smtClean="0">
              <a:solidFill>
                <a:srgbClr val="FF0000"/>
              </a:solidFill>
              <a:latin typeface="微軟正黑體" pitchFamily="34" charset="-120"/>
              <a:ea typeface="微軟正黑體" pitchFamily="34" charset="-120"/>
            </a:rPr>
            <a:t>(100R)</a:t>
          </a:r>
          <a:r>
            <a:rPr lang="zh-TW" altLang="en-US" sz="2000" kern="1200" dirty="0" smtClean="0">
              <a:latin typeface="微軟正黑體" pitchFamily="34" charset="-120"/>
              <a:ea typeface="微軟正黑體" pitchFamily="34" charset="-120"/>
            </a:rPr>
            <a:t>並結合教師觀察、訪談等非正式評量結果，進行學生</a:t>
          </a:r>
          <a:r>
            <a:rPr lang="zh-TW" altLang="en-US" sz="2000" b="0" kern="1200" dirty="0" smtClean="0">
              <a:solidFill>
                <a:srgbClr val="008000"/>
              </a:solidFill>
              <a:latin typeface="微軟正黑體" pitchFamily="34" charset="-120"/>
              <a:ea typeface="微軟正黑體" pitchFamily="34" charset="-120"/>
            </a:rPr>
            <a:t>疑似障礙的初判</a:t>
          </a:r>
          <a:endParaRPr lang="zh-TW" altLang="en-US" sz="1800" b="1" u="sng" kern="1200" dirty="0">
            <a:latin typeface="微軟正黑體" pitchFamily="34" charset="-120"/>
            <a:ea typeface="微軟正黑體" pitchFamily="34" charset="-120"/>
          </a:endParaRPr>
        </a:p>
      </dsp:txBody>
      <dsp:txXfrm rot="-5400000">
        <a:off x="742186" y="981001"/>
        <a:ext cx="7193944" cy="621886"/>
      </dsp:txXfrm>
    </dsp:sp>
    <dsp:sp modelId="{D96A813D-78B4-4127-BEF0-DD1CA9785B9B}">
      <dsp:nvSpPr>
        <dsp:cNvPr id="0" name=""/>
        <dsp:cNvSpPr/>
      </dsp:nvSpPr>
      <dsp:spPr>
        <a:xfrm rot="5400000">
          <a:off x="-159039" y="2049335"/>
          <a:ext cx="1060264" cy="742185"/>
        </a:xfrm>
        <a:prstGeom prst="chevron">
          <a:avLst/>
        </a:prstGeom>
        <a:solidFill>
          <a:srgbClr val="D60093"/>
        </a:solid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zh-TW" altLang="en-US" sz="1400" kern="1200" dirty="0" smtClean="0"/>
            <a:t>家長同意</a:t>
          </a:r>
          <a:endParaRPr lang="en-US" altLang="zh-TW" sz="1400" kern="1200" dirty="0" smtClean="0"/>
        </a:p>
      </dsp:txBody>
      <dsp:txXfrm rot="-5400000">
        <a:off x="1" y="2261389"/>
        <a:ext cx="742185" cy="318079"/>
      </dsp:txXfrm>
    </dsp:sp>
    <dsp:sp modelId="{438CAB09-99A9-4F1E-926E-08BD3B4A34C9}">
      <dsp:nvSpPr>
        <dsp:cNvPr id="0" name=""/>
        <dsp:cNvSpPr/>
      </dsp:nvSpPr>
      <dsp:spPr>
        <a:xfrm rot="5400000">
          <a:off x="4011393" y="-1378911"/>
          <a:ext cx="689172" cy="7227587"/>
        </a:xfrm>
        <a:prstGeom prst="round2SameRect">
          <a:avLst/>
        </a:prstGeom>
        <a:solidFill>
          <a:schemeClr val="lt1">
            <a:alpha val="90000"/>
            <a:hueOff val="0"/>
            <a:satOff val="0"/>
            <a:lumOff val="0"/>
            <a:alphaOff val="0"/>
          </a:schemeClr>
        </a:solidFill>
        <a:ln w="12700" cap="flat" cmpd="sng" algn="in">
          <a:solidFill>
            <a:srgbClr val="D60093"/>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b="0" u="none" kern="1200" dirty="0" smtClean="0">
              <a:latin typeface="微軟正黑體" pitchFamily="34" charset="-120"/>
              <a:ea typeface="微軟正黑體" pitchFamily="34" charset="-120"/>
            </a:rPr>
            <a:t>取得家長同意，填妥</a:t>
          </a:r>
          <a:r>
            <a:rPr lang="zh-TW" sz="2000" b="0" u="none" kern="1200" dirty="0" smtClean="0">
              <a:solidFill>
                <a:srgbClr val="FF0000"/>
              </a:solidFill>
              <a:latin typeface="微軟正黑體" pitchFamily="34" charset="-120"/>
              <a:ea typeface="微軟正黑體" pitchFamily="34" charset="-120"/>
            </a:rPr>
            <a:t>鑑定安置申請表暨家長同意書</a:t>
          </a:r>
          <a:endParaRPr lang="zh-TW" altLang="en-US" sz="2000" kern="1200" dirty="0">
            <a:solidFill>
              <a:schemeClr val="tx1"/>
            </a:solidFill>
            <a:latin typeface="微軟正黑體" pitchFamily="34" charset="-120"/>
            <a:ea typeface="微軟正黑體" pitchFamily="34" charset="-120"/>
          </a:endParaRPr>
        </a:p>
      </dsp:txBody>
      <dsp:txXfrm rot="-5400000">
        <a:off x="742186" y="1923939"/>
        <a:ext cx="7193944" cy="621886"/>
      </dsp:txXfrm>
    </dsp:sp>
    <dsp:sp modelId="{91C2F961-A7FF-474E-B900-4CE062307DC2}">
      <dsp:nvSpPr>
        <dsp:cNvPr id="0" name=""/>
        <dsp:cNvSpPr/>
      </dsp:nvSpPr>
      <dsp:spPr>
        <a:xfrm rot="5400000">
          <a:off x="-159039" y="2992273"/>
          <a:ext cx="1060264" cy="742185"/>
        </a:xfrm>
        <a:prstGeom prst="chevron">
          <a:avLst/>
        </a:prstGeom>
        <a:solidFill>
          <a:srgbClr val="339966"/>
        </a:solid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ts val="1200"/>
            </a:lnSpc>
            <a:spcBef>
              <a:spcPct val="0"/>
            </a:spcBef>
            <a:spcAft>
              <a:spcPct val="35000"/>
            </a:spcAft>
          </a:pPr>
          <a:endParaRPr lang="en-US" altLang="zh-TW" sz="1600" kern="1200" dirty="0" smtClean="0"/>
        </a:p>
        <a:p>
          <a:pPr lvl="0" algn="ctr" defTabSz="711200">
            <a:lnSpc>
              <a:spcPts val="1200"/>
            </a:lnSpc>
            <a:spcBef>
              <a:spcPct val="0"/>
            </a:spcBef>
            <a:spcAft>
              <a:spcPct val="35000"/>
            </a:spcAft>
          </a:pPr>
          <a:r>
            <a:rPr lang="zh-TW" altLang="en-US" sz="1600" kern="1200" dirty="0" smtClean="0"/>
            <a:t>篩選</a:t>
          </a:r>
          <a:endParaRPr lang="en-US" altLang="zh-TW" sz="1600" kern="1200" dirty="0" smtClean="0"/>
        </a:p>
      </dsp:txBody>
      <dsp:txXfrm rot="-5400000">
        <a:off x="1" y="3204327"/>
        <a:ext cx="742185" cy="318079"/>
      </dsp:txXfrm>
    </dsp:sp>
    <dsp:sp modelId="{4E04EAB4-3504-477D-8366-F9ED5C9D79B0}">
      <dsp:nvSpPr>
        <dsp:cNvPr id="0" name=""/>
        <dsp:cNvSpPr/>
      </dsp:nvSpPr>
      <dsp:spPr>
        <a:xfrm rot="5400000">
          <a:off x="3956680" y="-461934"/>
          <a:ext cx="689172" cy="7227587"/>
        </a:xfrm>
        <a:prstGeom prst="round2SameRect">
          <a:avLst/>
        </a:prstGeom>
        <a:solidFill>
          <a:schemeClr val="lt1">
            <a:alpha val="90000"/>
            <a:hueOff val="0"/>
            <a:satOff val="0"/>
            <a:lumOff val="0"/>
            <a:alphaOff val="0"/>
          </a:schemeClr>
        </a:solidFill>
        <a:ln w="12700" cap="flat" cmpd="sng" algn="in">
          <a:solidFill>
            <a:srgbClr val="3399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solidFill>
                <a:srgbClr val="FF0000"/>
              </a:solidFill>
              <a:latin typeface="微軟正黑體" pitchFamily="34" charset="-120"/>
              <a:ea typeface="微軟正黑體" pitchFamily="34" charset="-120"/>
            </a:rPr>
            <a:t>各班導師彙整資料送件</a:t>
          </a:r>
          <a:r>
            <a:rPr lang="zh-TW" altLang="en-US" sz="2000" kern="1200" dirty="0" smtClean="0">
              <a:solidFill>
                <a:schemeClr val="tx1"/>
              </a:solidFill>
              <a:latin typeface="微軟正黑體" pitchFamily="34" charset="-120"/>
              <a:ea typeface="微軟正黑體" pitchFamily="34" charset="-120"/>
            </a:rPr>
            <a:t>，由特教組、特教教師進行</a:t>
          </a:r>
          <a:r>
            <a:rPr lang="zh-TW" altLang="en-US" sz="2000" kern="1200" dirty="0" smtClean="0">
              <a:solidFill>
                <a:srgbClr val="FF0000"/>
              </a:solidFill>
              <a:latin typeface="微軟正黑體" pitchFamily="34" charset="-120"/>
              <a:ea typeface="微軟正黑體" pitchFamily="34" charset="-120"/>
            </a:rPr>
            <a:t>初篩</a:t>
          </a:r>
          <a:r>
            <a:rPr lang="zh-TW" altLang="en-US" sz="2000" kern="1200" dirty="0" smtClean="0">
              <a:solidFill>
                <a:schemeClr val="tx1"/>
              </a:solidFill>
              <a:latin typeface="微軟正黑體" pitchFamily="34" charset="-120"/>
              <a:ea typeface="微軟正黑體" pitchFamily="34" charset="-120"/>
            </a:rPr>
            <a:t>測驗</a:t>
          </a:r>
          <a:r>
            <a:rPr lang="en-US" altLang="zh-TW" sz="2000" kern="1200" dirty="0" smtClean="0">
              <a:solidFill>
                <a:schemeClr val="tx1"/>
              </a:solidFill>
              <a:latin typeface="微軟正黑體" pitchFamily="34" charset="-120"/>
              <a:ea typeface="微軟正黑體" pitchFamily="34" charset="-120"/>
            </a:rPr>
            <a:t>(</a:t>
          </a:r>
          <a:r>
            <a:rPr lang="zh-TW" altLang="en-US" sz="2000" kern="1200" dirty="0" smtClean="0">
              <a:solidFill>
                <a:schemeClr val="tx1"/>
              </a:solidFill>
              <a:latin typeface="微軟正黑體" pitchFamily="34" charset="-120"/>
              <a:ea typeface="微軟正黑體" pitchFamily="34" charset="-120"/>
            </a:rPr>
            <a:t>未通過才須提報</a:t>
          </a:r>
          <a:r>
            <a:rPr lang="en-US" altLang="zh-TW" sz="2000" kern="1200" dirty="0" smtClean="0">
              <a:solidFill>
                <a:schemeClr val="tx1"/>
              </a:solidFill>
              <a:latin typeface="微軟正黑體" pitchFamily="34" charset="-120"/>
              <a:ea typeface="微軟正黑體" pitchFamily="34" charset="-120"/>
            </a:rPr>
            <a:t>)</a:t>
          </a:r>
          <a:r>
            <a:rPr lang="zh-TW" altLang="en-US" sz="1600" b="1" kern="1200" dirty="0" smtClean="0">
              <a:solidFill>
                <a:schemeClr val="tx1">
                  <a:lumMod val="50000"/>
                </a:schemeClr>
              </a:solidFill>
              <a:latin typeface="微軟正黑體" pitchFamily="34" charset="-120"/>
              <a:ea typeface="微軟正黑體" pitchFamily="34" charset="-120"/>
            </a:rPr>
            <a:t>。</a:t>
          </a:r>
          <a:endParaRPr lang="zh-TW" altLang="en-US" sz="1600" b="1" kern="1200" dirty="0">
            <a:solidFill>
              <a:schemeClr val="tx1">
                <a:lumMod val="50000"/>
              </a:schemeClr>
            </a:solidFill>
            <a:latin typeface="微軟正黑體" pitchFamily="34" charset="-120"/>
            <a:ea typeface="微軟正黑體" pitchFamily="34" charset="-120"/>
          </a:endParaRPr>
        </a:p>
      </dsp:txBody>
      <dsp:txXfrm rot="-5400000">
        <a:off x="687473" y="2840916"/>
        <a:ext cx="7193944" cy="621886"/>
      </dsp:txXfrm>
    </dsp:sp>
    <dsp:sp modelId="{27D0C28A-2B8F-45FE-B222-AD8CF7940E9B}">
      <dsp:nvSpPr>
        <dsp:cNvPr id="0" name=""/>
        <dsp:cNvSpPr/>
      </dsp:nvSpPr>
      <dsp:spPr>
        <a:xfrm rot="5400000">
          <a:off x="-159039" y="3935211"/>
          <a:ext cx="1060264" cy="742185"/>
        </a:xfrm>
        <a:prstGeom prst="chevron">
          <a:avLst/>
        </a:prstGeom>
        <a:solidFill>
          <a:srgbClr val="E0821A"/>
        </a:solid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ts val="1200"/>
            </a:lnSpc>
            <a:spcBef>
              <a:spcPct val="0"/>
            </a:spcBef>
            <a:spcAft>
              <a:spcPct val="35000"/>
            </a:spcAft>
          </a:pPr>
          <a:endParaRPr lang="en-US" altLang="zh-TW" sz="1600" kern="1200" dirty="0" smtClean="0"/>
        </a:p>
        <a:p>
          <a:pPr lvl="0" algn="ctr" defTabSz="711200">
            <a:lnSpc>
              <a:spcPts val="1200"/>
            </a:lnSpc>
            <a:spcBef>
              <a:spcPct val="0"/>
            </a:spcBef>
            <a:spcAft>
              <a:spcPct val="35000"/>
            </a:spcAft>
          </a:pPr>
          <a:r>
            <a:rPr lang="zh-TW" altLang="en-US" sz="1600" kern="1200" dirty="0" smtClean="0"/>
            <a:t>提報</a:t>
          </a:r>
          <a:endParaRPr lang="en-US" altLang="zh-TW" sz="1600" kern="1200" dirty="0" smtClean="0"/>
        </a:p>
        <a:p>
          <a:pPr lvl="0" algn="ctr" defTabSz="711200">
            <a:lnSpc>
              <a:spcPts val="1200"/>
            </a:lnSpc>
            <a:spcBef>
              <a:spcPct val="0"/>
            </a:spcBef>
            <a:spcAft>
              <a:spcPct val="35000"/>
            </a:spcAft>
          </a:pPr>
          <a:r>
            <a:rPr lang="zh-TW" altLang="en-US" sz="1600" kern="1200" dirty="0" smtClean="0"/>
            <a:t>鑑定</a:t>
          </a:r>
          <a:endParaRPr lang="en-US" altLang="zh-TW" sz="1600" kern="1200" dirty="0" smtClean="0"/>
        </a:p>
      </dsp:txBody>
      <dsp:txXfrm rot="-5400000">
        <a:off x="1" y="4147265"/>
        <a:ext cx="742185" cy="318079"/>
      </dsp:txXfrm>
    </dsp:sp>
    <dsp:sp modelId="{86C325CD-BC5A-4027-BDB6-35D6DB6E9453}">
      <dsp:nvSpPr>
        <dsp:cNvPr id="0" name=""/>
        <dsp:cNvSpPr/>
      </dsp:nvSpPr>
      <dsp:spPr>
        <a:xfrm rot="5400000">
          <a:off x="4011393" y="506964"/>
          <a:ext cx="689172" cy="7227587"/>
        </a:xfrm>
        <a:prstGeom prst="round2SameRect">
          <a:avLst/>
        </a:prstGeom>
        <a:solidFill>
          <a:schemeClr val="lt1">
            <a:alpha val="90000"/>
            <a:hueOff val="0"/>
            <a:satOff val="0"/>
            <a:lumOff val="0"/>
            <a:alphaOff val="0"/>
          </a:schemeClr>
        </a:solidFill>
        <a:ln w="12700" cap="flat" cmpd="sng" algn="in">
          <a:solidFill>
            <a:srgbClr val="E0821A"/>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ts val="2400"/>
            </a:lnSpc>
            <a:spcBef>
              <a:spcPct val="0"/>
            </a:spcBef>
            <a:spcAft>
              <a:spcPts val="0"/>
            </a:spcAft>
            <a:buChar char="••"/>
          </a:pPr>
          <a:r>
            <a:rPr lang="zh-TW" altLang="en-US" sz="2000" b="0" i="0" kern="1200" dirty="0" smtClean="0">
              <a:latin typeface="微軟正黑體" pitchFamily="34" charset="-120"/>
              <a:ea typeface="微軟正黑體" pitchFamily="34" charset="-120"/>
            </a:rPr>
            <a:t>特教組召開特教推行委員會，校內核備後，正式提報至特教資源中心，由心評人員進行複篩。</a:t>
          </a:r>
          <a:endParaRPr lang="zh-TW" altLang="en-US" sz="2000" b="0" i="0" kern="1200" dirty="0">
            <a:latin typeface="微軟正黑體" pitchFamily="34" charset="-120"/>
            <a:ea typeface="微軟正黑體" pitchFamily="34" charset="-120"/>
          </a:endParaRPr>
        </a:p>
      </dsp:txBody>
      <dsp:txXfrm rot="-5400000">
        <a:off x="742186" y="3809815"/>
        <a:ext cx="7193944" cy="6218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50529" cy="497524"/>
          </a:xfrm>
          <a:prstGeom prst="rect">
            <a:avLst/>
          </a:prstGeom>
        </p:spPr>
        <p:txBody>
          <a:bodyPr vert="horz" lIns="91552" tIns="45775" rIns="91552" bIns="45775" rtlCol="0"/>
          <a:lstStyle>
            <a:lvl1pPr algn="l">
              <a:defRPr sz="1200"/>
            </a:lvl1pPr>
          </a:lstStyle>
          <a:p>
            <a:endParaRPr lang="zh-TW" altLang="en-US"/>
          </a:p>
        </p:txBody>
      </p:sp>
      <p:sp>
        <p:nvSpPr>
          <p:cNvPr id="3" name="日期版面配置區 2"/>
          <p:cNvSpPr>
            <a:spLocks noGrp="1"/>
          </p:cNvSpPr>
          <p:nvPr>
            <p:ph type="dt" sz="quarter" idx="1"/>
          </p:nvPr>
        </p:nvSpPr>
        <p:spPr>
          <a:xfrm>
            <a:off x="3855083" y="0"/>
            <a:ext cx="2950529" cy="497524"/>
          </a:xfrm>
          <a:prstGeom prst="rect">
            <a:avLst/>
          </a:prstGeom>
        </p:spPr>
        <p:txBody>
          <a:bodyPr vert="horz" lIns="91552" tIns="45775" rIns="91552" bIns="45775" rtlCol="0"/>
          <a:lstStyle>
            <a:lvl1pPr algn="r">
              <a:defRPr sz="1200"/>
            </a:lvl1pPr>
          </a:lstStyle>
          <a:p>
            <a:fld id="{AD82F5CB-76B5-4BA1-81FD-2D8799606CC7}" type="datetimeFigureOut">
              <a:rPr lang="zh-TW" altLang="en-US" smtClean="0"/>
              <a:t>2023/9/12</a:t>
            </a:fld>
            <a:endParaRPr lang="zh-TW" altLang="en-US"/>
          </a:p>
        </p:txBody>
      </p:sp>
      <p:sp>
        <p:nvSpPr>
          <p:cNvPr id="4" name="頁尾版面配置區 3"/>
          <p:cNvSpPr>
            <a:spLocks noGrp="1"/>
          </p:cNvSpPr>
          <p:nvPr>
            <p:ph type="ftr" sz="quarter" idx="2"/>
          </p:nvPr>
        </p:nvSpPr>
        <p:spPr>
          <a:xfrm>
            <a:off x="0" y="9441814"/>
            <a:ext cx="2950529" cy="497524"/>
          </a:xfrm>
          <a:prstGeom prst="rect">
            <a:avLst/>
          </a:prstGeom>
        </p:spPr>
        <p:txBody>
          <a:bodyPr vert="horz" lIns="91552" tIns="45775" rIns="91552" bIns="45775"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5083" y="9441814"/>
            <a:ext cx="2950529" cy="497524"/>
          </a:xfrm>
          <a:prstGeom prst="rect">
            <a:avLst/>
          </a:prstGeom>
        </p:spPr>
        <p:txBody>
          <a:bodyPr vert="horz" lIns="91552" tIns="45775" rIns="91552" bIns="45775" rtlCol="0" anchor="b"/>
          <a:lstStyle>
            <a:lvl1pPr algn="r">
              <a:defRPr sz="1200"/>
            </a:lvl1pPr>
          </a:lstStyle>
          <a:p>
            <a:fld id="{3CD2FCD4-D37A-45BF-93F4-E3E54D6FA5A4}" type="slidenum">
              <a:rPr lang="zh-TW" altLang="en-US" smtClean="0"/>
              <a:t>‹#›</a:t>
            </a:fld>
            <a:endParaRPr lang="zh-TW" altLang="en-US"/>
          </a:p>
        </p:txBody>
      </p:sp>
    </p:spTree>
    <p:extLst>
      <p:ext uri="{BB962C8B-B14F-4D97-AF65-F5344CB8AC3E}">
        <p14:creationId xmlns:p14="http://schemas.microsoft.com/office/powerpoint/2010/main" val="18291956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zh-TW" altLang="en-US"/>
              <a:t>按一下以編輯母片標題樣式</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按一下以編輯母片副標題樣式</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1CC86002-2FDA-4D05-A9CF-D60A14B75E5B}" type="datetimeFigureOut">
              <a:rPr lang="zh-TW" altLang="en-US" smtClean="0"/>
              <a:t>2023/9/12</a:t>
            </a:fld>
            <a:endParaRPr lang="zh-TW" alt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zh-TW" alt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513C646D-914A-4147-888A-0A8DBA6E8822}" type="slidenum">
              <a:rPr lang="zh-TW" altLang="en-US" smtClean="0"/>
              <a:t>‹#›</a:t>
            </a:fld>
            <a:endParaRPr lang="zh-TW" alt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3" descr="HELL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6770" y="5567785"/>
            <a:ext cx="2478468" cy="129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FLY"/>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7449" y="0"/>
            <a:ext cx="6045929" cy="340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004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CC86002-2FDA-4D05-A9CF-D60A14B75E5B}" type="datetimeFigureOut">
              <a:rPr lang="zh-TW" altLang="en-US" smtClean="0"/>
              <a:t>2023/9/12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13C646D-914A-4147-888A-0A8DBA6E8822}" type="slidenum">
              <a:rPr lang="zh-TW" altLang="en-US" smtClean="0"/>
              <a:t>‹#›</a:t>
            </a:fld>
            <a:endParaRPr lang="zh-TW" altLang="en-US"/>
          </a:p>
        </p:txBody>
      </p:sp>
    </p:spTree>
    <p:extLst>
      <p:ext uri="{BB962C8B-B14F-4D97-AF65-F5344CB8AC3E}">
        <p14:creationId xmlns:p14="http://schemas.microsoft.com/office/powerpoint/2010/main" val="40793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CC86002-2FDA-4D05-A9CF-D60A14B75E5B}" type="datetimeFigureOut">
              <a:rPr lang="zh-TW" altLang="en-US" smtClean="0"/>
              <a:t>2023/9/12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13C646D-914A-4147-888A-0A8DBA6E8822}" type="slidenum">
              <a:rPr lang="zh-TW" altLang="en-US" smtClean="0"/>
              <a:t>‹#›</a:t>
            </a:fld>
            <a:endParaRPr lang="zh-TW" altLang="en-US"/>
          </a:p>
        </p:txBody>
      </p:sp>
    </p:spTree>
    <p:extLst>
      <p:ext uri="{BB962C8B-B14F-4D97-AF65-F5344CB8AC3E}">
        <p14:creationId xmlns:p14="http://schemas.microsoft.com/office/powerpoint/2010/main" val="228643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8" name="Picture 4" descr="FL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64480" y="18133"/>
            <a:ext cx="3944812" cy="222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HELL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6642" y="5567785"/>
            <a:ext cx="2478468" cy="129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1"/>
            </a:lvl1pPr>
          </a:lstStyle>
          <a:p>
            <a:r>
              <a:rPr lang="zh-TW" altLang="en-US" dirty="0"/>
              <a:t>按一下以編輯母片標題樣式</a:t>
            </a:r>
            <a:endParaRPr lang="en-US" dirty="0"/>
          </a:p>
        </p:txBody>
      </p:sp>
      <p:sp>
        <p:nvSpPr>
          <p:cNvPr id="3" name="Content Placeholder 2"/>
          <p:cNvSpPr>
            <a:spLocks noGrp="1"/>
          </p:cNvSpPr>
          <p:nvPr>
            <p:ph idx="1"/>
          </p:nvPr>
        </p:nvSpPr>
        <p:spPr>
          <a:xfrm>
            <a:off x="938758" y="1874518"/>
            <a:ext cx="7633742" cy="4005076"/>
          </a:xfrm>
        </p:spPr>
        <p:txBody>
          <a:bodyPr>
            <a:normAutofit/>
          </a:bodyPr>
          <a:lstStyle>
            <a:lvl1pPr>
              <a:defRPr sz="2800" b="1"/>
            </a:lvl1pPr>
            <a:lvl2pPr>
              <a:defRPr sz="2400" b="1"/>
            </a:lvl2pPr>
            <a:lvl3pPr>
              <a:defRPr sz="2000" b="1"/>
            </a:lvl3pPr>
            <a:lvl4pPr>
              <a:defRPr sz="1800" b="1"/>
            </a:lvl4pPr>
            <a:lvl5pPr>
              <a:defRPr sz="1800" b="1"/>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a:xfrm>
            <a:off x="7059142" y="6212892"/>
            <a:ext cx="1747292" cy="348462"/>
          </a:xfrm>
        </p:spPr>
        <p:txBody>
          <a:bodyPr/>
          <a:lstStyle>
            <a:lvl1pPr algn="r">
              <a:defRPr/>
            </a:lvl1pPr>
          </a:lstStyle>
          <a:p>
            <a:fld id="{1CC86002-2FDA-4D05-A9CF-D60A14B75E5B}" type="datetimeFigureOut">
              <a:rPr lang="zh-TW" altLang="en-US" smtClean="0"/>
              <a:pPr/>
              <a:t>2023/9/12</a:t>
            </a:fld>
            <a:endParaRPr lang="zh-TW" altLang="en-US" dirty="0"/>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a:xfrm>
            <a:off x="6691885" y="6398578"/>
            <a:ext cx="2114549" cy="345796"/>
          </a:xfrm>
        </p:spPr>
        <p:txBody>
          <a:bodyPr/>
          <a:lstStyle/>
          <a:p>
            <a:fld id="{513C646D-914A-4147-888A-0A8DBA6E8822}" type="slidenum">
              <a:rPr lang="zh-TW" altLang="en-US" smtClean="0"/>
              <a:t>‹#›</a:t>
            </a:fld>
            <a:endParaRPr lang="zh-TW" altLang="en-US"/>
          </a:p>
        </p:txBody>
      </p:sp>
    </p:spTree>
    <p:extLst>
      <p:ext uri="{BB962C8B-B14F-4D97-AF65-F5344CB8AC3E}">
        <p14:creationId xmlns:p14="http://schemas.microsoft.com/office/powerpoint/2010/main" val="1625977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1CC86002-2FDA-4D05-A9CF-D60A14B75E5B}" type="datetimeFigureOut">
              <a:rPr lang="zh-TW" altLang="en-US" smtClean="0"/>
              <a:t>2023/9/12</a:t>
            </a:fld>
            <a:endParaRPr lang="zh-TW" alt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513C646D-914A-4147-888A-0A8DBA6E8822}" type="slidenum">
              <a:rPr lang="zh-TW" altLang="en-US" smtClean="0"/>
              <a:t>‹#›</a:t>
            </a:fld>
            <a:endParaRPr lang="zh-TW" alt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pic>
        <p:nvPicPr>
          <p:cNvPr id="12" name="Picture 3" descr="HELL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110917"/>
            <a:ext cx="1425093" cy="74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4" descr="FLY"/>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64480" y="18133"/>
            <a:ext cx="3944812" cy="222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90405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CC86002-2FDA-4D05-A9CF-D60A14B75E5B}" type="datetimeFigureOut">
              <a:rPr lang="zh-TW" altLang="en-US" smtClean="0"/>
              <a:t>2023/9/12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13C646D-914A-4147-888A-0A8DBA6E8822}" type="slidenum">
              <a:rPr lang="zh-TW" altLang="en-US" smtClean="0"/>
              <a:t>‹#›</a:t>
            </a:fld>
            <a:endParaRPr lang="zh-TW" altLang="en-US"/>
          </a:p>
        </p:txBody>
      </p:sp>
    </p:spTree>
    <p:extLst>
      <p:ext uri="{BB962C8B-B14F-4D97-AF65-F5344CB8AC3E}">
        <p14:creationId xmlns:p14="http://schemas.microsoft.com/office/powerpoint/2010/main" val="13763142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941832" y="2909102"/>
            <a:ext cx="3611880" cy="299639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4975398" y="2909102"/>
            <a:ext cx="3611880" cy="299639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CC86002-2FDA-4D05-A9CF-D60A14B75E5B}" type="datetimeFigureOut">
              <a:rPr lang="zh-TW" altLang="en-US" smtClean="0"/>
              <a:t>2023/9/12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13C646D-914A-4147-888A-0A8DBA6E8822}" type="slidenum">
              <a:rPr lang="zh-TW" altLang="en-US" smtClean="0"/>
              <a:t>‹#›</a:t>
            </a:fld>
            <a:endParaRPr lang="zh-TW" altLang="en-US"/>
          </a:p>
        </p:txBody>
      </p:sp>
    </p:spTree>
    <p:extLst>
      <p:ext uri="{BB962C8B-B14F-4D97-AF65-F5344CB8AC3E}">
        <p14:creationId xmlns:p14="http://schemas.microsoft.com/office/powerpoint/2010/main" val="129866970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CC86002-2FDA-4D05-A9CF-D60A14B75E5B}" type="datetimeFigureOut">
              <a:rPr lang="zh-TW" altLang="en-US" smtClean="0"/>
              <a:t>2023/9/12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13C646D-914A-4147-888A-0A8DBA6E8822}" type="slidenum">
              <a:rPr lang="zh-TW" altLang="en-US" smtClean="0"/>
              <a:t>‹#›</a:t>
            </a:fld>
            <a:endParaRPr lang="zh-TW" altLang="en-US"/>
          </a:p>
        </p:txBody>
      </p:sp>
    </p:spTree>
    <p:extLst>
      <p:ext uri="{BB962C8B-B14F-4D97-AF65-F5344CB8AC3E}">
        <p14:creationId xmlns:p14="http://schemas.microsoft.com/office/powerpoint/2010/main" val="212217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86002-2FDA-4D05-A9CF-D60A14B75E5B}" type="datetimeFigureOut">
              <a:rPr lang="zh-TW" altLang="en-US" smtClean="0"/>
              <a:t>2023/9/12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13C646D-914A-4147-888A-0A8DBA6E8822}" type="slidenum">
              <a:rPr lang="zh-TW" altLang="en-US" smtClean="0"/>
              <a:t>‹#›</a:t>
            </a:fld>
            <a:endParaRPr lang="zh-TW" altLang="en-US"/>
          </a:p>
        </p:txBody>
      </p:sp>
    </p:spTree>
    <p:extLst>
      <p:ext uri="{BB962C8B-B14F-4D97-AF65-F5344CB8AC3E}">
        <p14:creationId xmlns:p14="http://schemas.microsoft.com/office/powerpoint/2010/main" val="427764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zh-TW" altLang="en-US"/>
              <a:t>按一下以編輯母片標題樣式</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a:xfrm>
            <a:off x="573789" y="6375679"/>
            <a:ext cx="925016" cy="348462"/>
          </a:xfrm>
        </p:spPr>
        <p:txBody>
          <a:bodyPr/>
          <a:lstStyle/>
          <a:p>
            <a:fld id="{1CC86002-2FDA-4D05-A9CF-D60A14B75E5B}" type="datetimeFigureOut">
              <a:rPr lang="zh-TW" altLang="en-US" smtClean="0"/>
              <a:t>2023/9/12</a:t>
            </a:fld>
            <a:endParaRPr lang="zh-TW" altLang="en-US"/>
          </a:p>
        </p:txBody>
      </p:sp>
      <p:sp>
        <p:nvSpPr>
          <p:cNvPr id="6" name="Footer Placeholder 5"/>
          <p:cNvSpPr>
            <a:spLocks noGrp="1"/>
          </p:cNvSpPr>
          <p:nvPr>
            <p:ph type="ftr" sz="quarter" idx="11"/>
          </p:nvPr>
        </p:nvSpPr>
        <p:spPr>
          <a:xfrm>
            <a:off x="1577716" y="6375679"/>
            <a:ext cx="2611634" cy="345796"/>
          </a:xfrm>
        </p:spPr>
        <p:txBody>
          <a:bodyPr/>
          <a:lstStyle/>
          <a:p>
            <a:endParaRPr lang="zh-TW" altLang="en-US"/>
          </a:p>
        </p:txBody>
      </p:sp>
      <p:sp>
        <p:nvSpPr>
          <p:cNvPr id="7" name="Slide Number Placeholder 6"/>
          <p:cNvSpPr>
            <a:spLocks noGrp="1"/>
          </p:cNvSpPr>
          <p:nvPr>
            <p:ph type="sldNum" sz="quarter" idx="12"/>
          </p:nvPr>
        </p:nvSpPr>
        <p:spPr>
          <a:xfrm>
            <a:off x="4268261" y="6375679"/>
            <a:ext cx="924342" cy="345796"/>
          </a:xfrm>
        </p:spPr>
        <p:txBody>
          <a:bodyPr/>
          <a:lstStyle/>
          <a:p>
            <a:fld id="{513C646D-914A-4147-888A-0A8DBA6E8822}" type="slidenum">
              <a:rPr lang="zh-TW" altLang="en-US" smtClean="0"/>
              <a:t>‹#›</a:t>
            </a:fld>
            <a:endParaRPr lang="zh-TW" alt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5919660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a:xfrm>
            <a:off x="574463" y="6375679"/>
            <a:ext cx="924342" cy="348462"/>
          </a:xfrm>
        </p:spPr>
        <p:txBody>
          <a:bodyPr/>
          <a:lstStyle/>
          <a:p>
            <a:fld id="{1CC86002-2FDA-4D05-A9CF-D60A14B75E5B}" type="datetimeFigureOut">
              <a:rPr lang="zh-TW" altLang="en-US" smtClean="0"/>
              <a:t>2023/9/12</a:t>
            </a:fld>
            <a:endParaRPr lang="zh-TW" altLang="en-US"/>
          </a:p>
        </p:txBody>
      </p:sp>
      <p:sp>
        <p:nvSpPr>
          <p:cNvPr id="6" name="Footer Placeholder 5"/>
          <p:cNvSpPr>
            <a:spLocks noGrp="1"/>
          </p:cNvSpPr>
          <p:nvPr>
            <p:ph type="ftr" sz="quarter" idx="11"/>
          </p:nvPr>
        </p:nvSpPr>
        <p:spPr>
          <a:xfrm>
            <a:off x="1577716" y="6375679"/>
            <a:ext cx="2611634" cy="345796"/>
          </a:xfrm>
        </p:spPr>
        <p:txBody>
          <a:bodyPr/>
          <a:lstStyle/>
          <a:p>
            <a:endParaRPr lang="zh-TW" altLang="en-US"/>
          </a:p>
        </p:txBody>
      </p:sp>
      <p:sp>
        <p:nvSpPr>
          <p:cNvPr id="7" name="Slide Number Placeholder 6"/>
          <p:cNvSpPr>
            <a:spLocks noGrp="1"/>
          </p:cNvSpPr>
          <p:nvPr>
            <p:ph type="sldNum" sz="quarter" idx="12"/>
          </p:nvPr>
        </p:nvSpPr>
        <p:spPr>
          <a:xfrm>
            <a:off x="4256153" y="6375679"/>
            <a:ext cx="947460" cy="345796"/>
          </a:xfrm>
        </p:spPr>
        <p:txBody>
          <a:bodyPr/>
          <a:lstStyle/>
          <a:p>
            <a:fld id="{513C646D-914A-4147-888A-0A8DBA6E8822}" type="slidenum">
              <a:rPr lang="zh-TW" altLang="en-US" smtClean="0"/>
              <a:t>‹#›</a:t>
            </a:fld>
            <a:endParaRPr lang="zh-TW" alt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69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latin typeface="+mn-ea"/>
                <a:ea typeface="+mn-ea"/>
              </a:defRPr>
            </a:lvl1pPr>
          </a:lstStyle>
          <a:p>
            <a:fld id="{1CC86002-2FDA-4D05-A9CF-D60A14B75E5B}" type="datetimeFigureOut">
              <a:rPr lang="zh-TW" altLang="en-US" smtClean="0"/>
              <a:pPr/>
              <a:t>2023/9/12</a:t>
            </a:fld>
            <a:endParaRPr lang="zh-TW" alt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latin typeface="+mn-ea"/>
                <a:ea typeface="+mn-ea"/>
              </a:defRPr>
            </a:lvl1pPr>
          </a:lstStyle>
          <a:p>
            <a:endParaRPr lang="zh-TW" alt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latin typeface="+mn-ea"/>
                <a:ea typeface="+mn-ea"/>
              </a:defRPr>
            </a:lvl1pPr>
          </a:lstStyle>
          <a:p>
            <a:fld id="{513C646D-914A-4147-888A-0A8DBA6E8822}" type="slidenum">
              <a:rPr lang="zh-TW" altLang="en-US" smtClean="0"/>
              <a:pPr/>
              <a:t>‹#›</a:t>
            </a:fld>
            <a:endParaRPr lang="zh-TW" alt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43225769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n-ea"/>
          <a:ea typeface="+mn-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ea"/>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ea"/>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ea"/>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ea"/>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ea"/>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808892" y="1098388"/>
            <a:ext cx="7738814" cy="3760483"/>
          </a:xfrm>
        </p:spPr>
        <p:txBody>
          <a:bodyPr/>
          <a:lstStyle/>
          <a:p>
            <a:r>
              <a:rPr lang="en-US" altLang="zh-TW" sz="3600" b="1" dirty="0" smtClean="0"/>
              <a:t/>
            </a:r>
            <a:br>
              <a:rPr lang="en-US" altLang="zh-TW" sz="3600" b="1" dirty="0" smtClean="0"/>
            </a:br>
            <a:r>
              <a:rPr lang="zh-TW" altLang="en-US" sz="3600" b="1" dirty="0" smtClean="0"/>
              <a:t>中正國小</a:t>
            </a:r>
            <a:r>
              <a:rPr lang="en-US" altLang="zh-TW" sz="3600" b="1" dirty="0" smtClean="0"/>
              <a:t>112</a:t>
            </a:r>
            <a:r>
              <a:rPr lang="zh-TW" altLang="en-US" sz="3600" b="1" dirty="0" smtClean="0"/>
              <a:t>學年度第一學期</a:t>
            </a:r>
            <a:r>
              <a:rPr lang="en-US" altLang="zh-TW" sz="3600" b="1" dirty="0" smtClean="0"/>
              <a:t/>
            </a:r>
            <a:br>
              <a:rPr lang="en-US" altLang="zh-TW" sz="3600" b="1" dirty="0" smtClean="0"/>
            </a:br>
            <a:r>
              <a:rPr lang="zh-TW" altLang="en-US" sz="3600" b="1" dirty="0" smtClean="0"/>
              <a:t>身心障礙學生鑑定宣導說明會</a:t>
            </a:r>
            <a:r>
              <a:rPr lang="en-US" altLang="zh-TW" sz="3600" b="1" dirty="0" smtClean="0"/>
              <a:t/>
            </a:r>
            <a:br>
              <a:rPr lang="en-US" altLang="zh-TW" sz="3600" b="1" dirty="0" smtClean="0"/>
            </a:br>
            <a:endParaRPr lang="zh-TW" altLang="en-US" sz="1800" b="1" dirty="0" smtClean="0"/>
          </a:p>
        </p:txBody>
      </p:sp>
      <p:sp>
        <p:nvSpPr>
          <p:cNvPr id="2" name="副標題 1"/>
          <p:cNvSpPr>
            <a:spLocks noGrp="1"/>
          </p:cNvSpPr>
          <p:nvPr>
            <p:ph type="subTitle" idx="1"/>
          </p:nvPr>
        </p:nvSpPr>
        <p:spPr/>
        <p:txBody>
          <a:bodyPr/>
          <a:lstStyle/>
          <a:p>
            <a:endParaRPr lang="zh-TW" altLang="en-US"/>
          </a:p>
        </p:txBody>
      </p:sp>
      <p:sp>
        <p:nvSpPr>
          <p:cNvPr id="3" name="矩形 2"/>
          <p:cNvSpPr/>
          <p:nvPr/>
        </p:nvSpPr>
        <p:spPr>
          <a:xfrm>
            <a:off x="6346226" y="5671420"/>
            <a:ext cx="2698175" cy="307777"/>
          </a:xfrm>
          <a:prstGeom prst="rect">
            <a:avLst/>
          </a:prstGeom>
        </p:spPr>
        <p:txBody>
          <a:bodyPr wrap="none">
            <a:spAutoFit/>
          </a:bodyPr>
          <a:lstStyle/>
          <a:p>
            <a:r>
              <a:rPr lang="zh-TW" altLang="en-US" sz="1400" b="1" dirty="0"/>
              <a:t>修改自金門縣特教資源中心檔案</a:t>
            </a:r>
            <a:endParaRPr lang="zh-TW" altLang="en-US" sz="1400" dirty="0"/>
          </a:p>
        </p:txBody>
      </p:sp>
      <p:sp>
        <p:nvSpPr>
          <p:cNvPr id="5" name="矩形 4"/>
          <p:cNvSpPr/>
          <p:nvPr/>
        </p:nvSpPr>
        <p:spPr>
          <a:xfrm>
            <a:off x="3863419" y="5166648"/>
            <a:ext cx="2236510" cy="400110"/>
          </a:xfrm>
          <a:prstGeom prst="rect">
            <a:avLst/>
          </a:prstGeom>
        </p:spPr>
        <p:txBody>
          <a:bodyPr wrap="none">
            <a:spAutoFit/>
          </a:bodyPr>
          <a:lstStyle/>
          <a:p>
            <a:r>
              <a:rPr lang="zh-TW" altLang="en-US" sz="2000" b="1" dirty="0"/>
              <a:t>輔導室特教組修編</a:t>
            </a:r>
            <a:endParaRPr lang="zh-TW" altLang="en-US" sz="2000" dirty="0"/>
          </a:p>
        </p:txBody>
      </p:sp>
    </p:spTree>
    <p:extLst>
      <p:ext uri="{BB962C8B-B14F-4D97-AF65-F5344CB8AC3E}">
        <p14:creationId xmlns:p14="http://schemas.microsoft.com/office/powerpoint/2010/main" val="3749051889"/>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264921"/>
            <a:ext cx="7633742" cy="794758"/>
          </a:xfrm>
        </p:spPr>
        <p:txBody>
          <a:bodyPr>
            <a:normAutofit/>
          </a:bodyPr>
          <a:lstStyle/>
          <a:p>
            <a:r>
              <a:rPr lang="zh-TW" altLang="en-US" sz="3000" dirty="0"/>
              <a:t>鑑定安置提報類組</a:t>
            </a:r>
            <a:r>
              <a:rPr lang="en-US" altLang="zh-TW" sz="3000" dirty="0"/>
              <a:t>(</a:t>
            </a:r>
            <a:r>
              <a:rPr lang="zh-TW" altLang="en-US" sz="3000" dirty="0"/>
              <a:t>國中小</a:t>
            </a:r>
            <a:r>
              <a:rPr lang="en-US" altLang="zh-TW" sz="3000" dirty="0" smtClean="0"/>
              <a:t>)</a:t>
            </a:r>
            <a:endParaRPr lang="zh-TW" altLang="en-US" sz="3000" dirty="0"/>
          </a:p>
        </p:txBody>
      </p:sp>
      <p:graphicFrame>
        <p:nvGraphicFramePr>
          <p:cNvPr id="5" name="資料庫圖表 4"/>
          <p:cNvGraphicFramePr/>
          <p:nvPr>
            <p:extLst>
              <p:ext uri="{D42A27DB-BD31-4B8C-83A1-F6EECF244321}">
                <p14:modId xmlns:p14="http://schemas.microsoft.com/office/powerpoint/2010/main" val="4161848830"/>
              </p:ext>
            </p:extLst>
          </p:nvPr>
        </p:nvGraphicFramePr>
        <p:xfrm>
          <a:off x="1506344" y="1316053"/>
          <a:ext cx="6424154" cy="5121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0367120"/>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1138289"/>
            <a:ext cx="7633742" cy="739279"/>
          </a:xfrm>
        </p:spPr>
        <p:txBody>
          <a:bodyPr>
            <a:normAutofit/>
          </a:bodyPr>
          <a:lstStyle/>
          <a:p>
            <a:r>
              <a:rPr lang="zh-TW" altLang="en-US" sz="3000" dirty="0"/>
              <a:t>一、新提報疑似個案</a:t>
            </a:r>
          </a:p>
        </p:txBody>
      </p:sp>
      <p:sp>
        <p:nvSpPr>
          <p:cNvPr id="3" name="內容版面配置區 2"/>
          <p:cNvSpPr>
            <a:spLocks noGrp="1"/>
          </p:cNvSpPr>
          <p:nvPr>
            <p:ph idx="1"/>
          </p:nvPr>
        </p:nvSpPr>
        <p:spPr/>
        <p:txBody>
          <a:bodyPr>
            <a:normAutofit fontScale="85000" lnSpcReduction="20000"/>
          </a:bodyPr>
          <a:lstStyle/>
          <a:p>
            <a:r>
              <a:rPr lang="zh-TW" altLang="en-US" b="0" dirty="0">
                <a:solidFill>
                  <a:schemeClr val="tx1"/>
                </a:solidFill>
              </a:rPr>
              <a:t>校內新發現個案，個案疑似具特殊</a:t>
            </a:r>
            <a:r>
              <a:rPr lang="zh-TW" altLang="en-US" b="0" dirty="0" smtClean="0">
                <a:solidFill>
                  <a:schemeClr val="tx1"/>
                </a:solidFill>
              </a:rPr>
              <a:t>需求</a:t>
            </a:r>
            <a:r>
              <a:rPr lang="zh-TW" altLang="en-US" b="0" dirty="0" smtClean="0">
                <a:solidFill>
                  <a:schemeClr val="tx1"/>
                </a:solidFill>
              </a:rPr>
              <a:t>學生，</a:t>
            </a:r>
            <a:r>
              <a:rPr lang="zh-TW" altLang="en-US" b="0" dirty="0">
                <a:solidFill>
                  <a:schemeClr val="tx1"/>
                </a:solidFill>
              </a:rPr>
              <a:t>經校內</a:t>
            </a:r>
            <a:r>
              <a:rPr lang="zh-TW" altLang="en-US" dirty="0">
                <a:solidFill>
                  <a:schemeClr val="tx1"/>
                </a:solidFill>
              </a:rPr>
              <a:t>普通</a:t>
            </a:r>
            <a:r>
              <a:rPr lang="zh-TW" altLang="en-US" dirty="0" smtClean="0">
                <a:solidFill>
                  <a:schemeClr val="tx1"/>
                </a:solidFill>
              </a:rPr>
              <a:t>班或</a:t>
            </a:r>
            <a:r>
              <a:rPr lang="zh-TW" altLang="en-US" dirty="0">
                <a:solidFill>
                  <a:schemeClr val="tx1"/>
                </a:solidFill>
              </a:rPr>
              <a:t>其他二級輔導補救教學</a:t>
            </a:r>
            <a:r>
              <a:rPr lang="zh-TW" altLang="en-US" b="0" dirty="0">
                <a:solidFill>
                  <a:schemeClr val="tx1"/>
                </a:solidFill>
              </a:rPr>
              <a:t>、</a:t>
            </a:r>
            <a:r>
              <a:rPr lang="zh-TW" altLang="en-US" dirty="0">
                <a:solidFill>
                  <a:schemeClr val="tx1"/>
                </a:solidFill>
              </a:rPr>
              <a:t>策略輔導</a:t>
            </a:r>
            <a:r>
              <a:rPr lang="zh-TW" altLang="en-US" b="0" dirty="0" smtClean="0">
                <a:solidFill>
                  <a:schemeClr val="tx1"/>
                </a:solidFill>
              </a:rPr>
              <a:t>等方式</a:t>
            </a:r>
            <a:r>
              <a:rPr lang="zh-TW" altLang="en-US" b="0" dirty="0">
                <a:solidFill>
                  <a:schemeClr val="tx1"/>
                </a:solidFill>
              </a:rPr>
              <a:t>協助仍無顯著成效</a:t>
            </a:r>
            <a:r>
              <a:rPr lang="zh-TW" altLang="en-US" b="0" dirty="0" smtClean="0">
                <a:solidFill>
                  <a:schemeClr val="tx1"/>
                </a:solidFill>
              </a:rPr>
              <a:t>。</a:t>
            </a:r>
            <a:endParaRPr lang="en-US" altLang="zh-TW" b="0" dirty="0" smtClean="0">
              <a:solidFill>
                <a:schemeClr val="tx1"/>
              </a:solidFill>
            </a:endParaRPr>
          </a:p>
          <a:p>
            <a:pPr marL="0" indent="0">
              <a:lnSpc>
                <a:spcPct val="90000"/>
              </a:lnSpc>
              <a:buNone/>
            </a:pPr>
            <a:r>
              <a:rPr lang="en-US" altLang="zh-TW" dirty="0">
                <a:solidFill>
                  <a:srgbClr val="FF0000"/>
                </a:solidFill>
              </a:rPr>
              <a:t>(</a:t>
            </a:r>
            <a:r>
              <a:rPr lang="zh-TW" altLang="en-US" dirty="0">
                <a:solidFill>
                  <a:srgbClr val="FF0000"/>
                </a:solidFill>
              </a:rPr>
              <a:t>一年級下學期起可提學障鑑定</a:t>
            </a:r>
            <a:r>
              <a:rPr lang="en-US" altLang="zh-TW" dirty="0">
                <a:solidFill>
                  <a:srgbClr val="FF0000"/>
                </a:solidFill>
              </a:rPr>
              <a:t>)</a:t>
            </a:r>
          </a:p>
          <a:p>
            <a:pPr marL="0" indent="0">
              <a:lnSpc>
                <a:spcPct val="90000"/>
              </a:lnSpc>
              <a:buNone/>
            </a:pPr>
            <a:endParaRPr lang="en-US" altLang="zh-TW" b="0" dirty="0" smtClean="0"/>
          </a:p>
          <a:p>
            <a:pPr marL="0" indent="0">
              <a:lnSpc>
                <a:spcPct val="90000"/>
              </a:lnSpc>
              <a:buNone/>
            </a:pPr>
            <a:endParaRPr lang="en-US" altLang="zh-TW" b="0" dirty="0" smtClean="0"/>
          </a:p>
          <a:p>
            <a:pPr>
              <a:lnSpc>
                <a:spcPct val="120000"/>
              </a:lnSpc>
            </a:pPr>
            <a:r>
              <a:rPr lang="zh-TW" altLang="zh-TW" b="0" dirty="0">
                <a:solidFill>
                  <a:schemeClr val="tx1"/>
                </a:solidFill>
              </a:rPr>
              <a:t>若學生為疑似生理感官障礙（如：</a:t>
            </a:r>
            <a:r>
              <a:rPr lang="zh-TW" altLang="zh-TW" dirty="0">
                <a:solidFill>
                  <a:srgbClr val="FF0000"/>
                </a:solidFill>
              </a:rPr>
              <a:t>視覺障礙、聽覺障礙及肢體障礙等）及疑似情障、自閉症者</a:t>
            </a:r>
            <a:r>
              <a:rPr lang="zh-TW" altLang="zh-TW" dirty="0">
                <a:solidFill>
                  <a:schemeClr val="tx1"/>
                </a:solidFill>
              </a:rPr>
              <a:t>，</a:t>
            </a:r>
            <a:r>
              <a:rPr lang="zh-TW" altLang="zh-TW" b="0" dirty="0" smtClean="0">
                <a:solidFill>
                  <a:schemeClr val="tx1"/>
                </a:solidFill>
              </a:rPr>
              <a:t>請轉</a:t>
            </a:r>
            <a:r>
              <a:rPr lang="zh-TW" altLang="zh-TW" b="0" dirty="0">
                <a:solidFill>
                  <a:schemeClr val="tx1"/>
                </a:solidFill>
              </a:rPr>
              <a:t>知學生家長</a:t>
            </a:r>
            <a:r>
              <a:rPr lang="zh-TW" altLang="zh-TW" dirty="0">
                <a:solidFill>
                  <a:srgbClr val="FF0000"/>
                </a:solidFill>
              </a:rPr>
              <a:t>先行</a:t>
            </a:r>
            <a:r>
              <a:rPr lang="zh-TW" altLang="zh-TW" b="0" dirty="0">
                <a:solidFill>
                  <a:schemeClr val="tx1"/>
                </a:solidFill>
              </a:rPr>
              <a:t>帶學生至醫療院所</a:t>
            </a:r>
            <a:r>
              <a:rPr lang="zh-TW" altLang="zh-TW" dirty="0">
                <a:solidFill>
                  <a:srgbClr val="FF0000"/>
                </a:solidFill>
              </a:rPr>
              <a:t>進行醫療評估</a:t>
            </a:r>
            <a:r>
              <a:rPr lang="zh-TW" altLang="zh-TW" b="0" dirty="0">
                <a:solidFill>
                  <a:schemeClr val="tx1"/>
                </a:solidFill>
              </a:rPr>
              <a:t>並取得心理衡鑑報告</a:t>
            </a:r>
            <a:r>
              <a:rPr lang="en-US" altLang="zh-TW" b="0" dirty="0">
                <a:solidFill>
                  <a:schemeClr val="tx1"/>
                </a:solidFill>
              </a:rPr>
              <a:t>(</a:t>
            </a:r>
            <a:r>
              <a:rPr lang="zh-TW" altLang="zh-TW" b="0" dirty="0">
                <a:solidFill>
                  <a:schemeClr val="tx1"/>
                </a:solidFill>
              </a:rPr>
              <a:t>一年內有效</a:t>
            </a:r>
            <a:r>
              <a:rPr lang="en-US" altLang="zh-TW" b="0" dirty="0">
                <a:solidFill>
                  <a:schemeClr val="tx1"/>
                </a:solidFill>
              </a:rPr>
              <a:t>)</a:t>
            </a:r>
            <a:r>
              <a:rPr lang="zh-TW" altLang="zh-TW" b="0" dirty="0">
                <a:solidFill>
                  <a:schemeClr val="tx1"/>
                </a:solidFill>
              </a:rPr>
              <a:t>或診斷證明</a:t>
            </a:r>
            <a:r>
              <a:rPr lang="en-US" altLang="zh-TW" b="0" dirty="0">
                <a:solidFill>
                  <a:schemeClr val="tx1"/>
                </a:solidFill>
              </a:rPr>
              <a:t>(</a:t>
            </a:r>
            <a:r>
              <a:rPr lang="zh-TW" altLang="zh-TW" b="0" dirty="0">
                <a:solidFill>
                  <a:schemeClr val="tx1"/>
                </a:solidFill>
              </a:rPr>
              <a:t>六個月內有效</a:t>
            </a:r>
            <a:r>
              <a:rPr lang="en-US" altLang="zh-TW" b="0" dirty="0">
                <a:solidFill>
                  <a:schemeClr val="tx1"/>
                </a:solidFill>
              </a:rPr>
              <a:t>)</a:t>
            </a:r>
            <a:r>
              <a:rPr lang="zh-TW" altLang="zh-TW" dirty="0" smtClean="0">
                <a:solidFill>
                  <a:schemeClr val="tx1"/>
                </a:solidFill>
              </a:rPr>
              <a:t>。</a:t>
            </a:r>
            <a:endParaRPr lang="zh-TW" altLang="zh-TW" dirty="0">
              <a:solidFill>
                <a:schemeClr val="tx1"/>
              </a:solidFill>
            </a:endParaRPr>
          </a:p>
        </p:txBody>
      </p:sp>
    </p:spTree>
    <p:extLst>
      <p:ext uri="{BB962C8B-B14F-4D97-AF65-F5344CB8AC3E}">
        <p14:creationId xmlns:p14="http://schemas.microsoft.com/office/powerpoint/2010/main" val="280693809"/>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1138289"/>
            <a:ext cx="7633742" cy="739279"/>
          </a:xfrm>
        </p:spPr>
        <p:txBody>
          <a:bodyPr>
            <a:normAutofit/>
          </a:bodyPr>
          <a:lstStyle/>
          <a:p>
            <a:r>
              <a:rPr lang="zh-TW" altLang="en-US" sz="3000" dirty="0"/>
              <a:t>二、欲確認疑似個案</a:t>
            </a:r>
          </a:p>
        </p:txBody>
      </p:sp>
      <p:sp>
        <p:nvSpPr>
          <p:cNvPr id="3" name="內容版面配置區 2"/>
          <p:cNvSpPr>
            <a:spLocks noGrp="1"/>
          </p:cNvSpPr>
          <p:nvPr>
            <p:ph idx="1"/>
          </p:nvPr>
        </p:nvSpPr>
        <p:spPr/>
        <p:txBody>
          <a:bodyPr>
            <a:normAutofit lnSpcReduction="10000"/>
          </a:bodyPr>
          <a:lstStyle/>
          <a:p>
            <a:pPr marL="0" indent="0">
              <a:lnSpc>
                <a:spcPct val="90000"/>
              </a:lnSpc>
              <a:buNone/>
            </a:pPr>
            <a:r>
              <a:rPr lang="en-US" altLang="zh-TW" b="0" dirty="0"/>
              <a:t>1.</a:t>
            </a:r>
            <a:r>
              <a:rPr lang="zh-TW" altLang="en-US" b="0" dirty="0"/>
              <a:t>個案曾由鑑輔會核定疑似資格，經校內及特教教師輔導觀察後，已釐清相關問題者。</a:t>
            </a:r>
            <a:endParaRPr lang="en-US" altLang="zh-TW" b="0" dirty="0"/>
          </a:p>
          <a:p>
            <a:pPr marL="0" indent="0">
              <a:lnSpc>
                <a:spcPct val="90000"/>
              </a:lnSpc>
              <a:buNone/>
            </a:pPr>
            <a:endParaRPr lang="en-US" altLang="zh-TW" b="0" dirty="0" smtClean="0"/>
          </a:p>
          <a:p>
            <a:pPr marL="0" indent="0">
              <a:lnSpc>
                <a:spcPct val="90000"/>
              </a:lnSpc>
              <a:buNone/>
            </a:pPr>
            <a:r>
              <a:rPr lang="en-US" altLang="zh-TW" b="0" dirty="0" smtClean="0"/>
              <a:t>2</a:t>
            </a:r>
            <a:r>
              <a:rPr lang="en-US" altLang="zh-TW" b="0" dirty="0"/>
              <a:t>.</a:t>
            </a:r>
            <a:r>
              <a:rPr lang="zh-TW" altLang="en-US" b="0" dirty="0"/>
              <a:t>疑似生最遲應</a:t>
            </a:r>
            <a:r>
              <a:rPr lang="zh-TW" altLang="zh-TW" b="0" dirty="0"/>
              <a:t>於兩年內再提報確認其障礙，且需輔導六個月以上</a:t>
            </a:r>
            <a:r>
              <a:rPr lang="zh-TW" altLang="en-US" b="0" dirty="0"/>
              <a:t>。</a:t>
            </a:r>
            <a:endParaRPr lang="en-US" altLang="zh-TW" b="0" dirty="0"/>
          </a:p>
          <a:p>
            <a:pPr marL="0" indent="0">
              <a:lnSpc>
                <a:spcPct val="90000"/>
              </a:lnSpc>
              <a:buNone/>
            </a:pPr>
            <a:endParaRPr lang="en-US" altLang="zh-TW" b="0" dirty="0" smtClean="0"/>
          </a:p>
          <a:p>
            <a:pPr marL="0" indent="0">
              <a:lnSpc>
                <a:spcPct val="90000"/>
              </a:lnSpc>
              <a:buNone/>
            </a:pPr>
            <a:r>
              <a:rPr lang="en-US" altLang="zh-TW" b="0" dirty="0" smtClean="0"/>
              <a:t>3</a:t>
            </a:r>
            <a:r>
              <a:rPr lang="en-US" altLang="zh-TW" b="0" dirty="0"/>
              <a:t>.</a:t>
            </a:r>
            <a:r>
              <a:rPr lang="zh-TW" altLang="en-US" b="0" dirty="0"/>
              <a:t>智力測驗與各類組測驗超過兩年需重測。</a:t>
            </a:r>
            <a:endParaRPr lang="en-US" altLang="zh-TW" b="0" dirty="0"/>
          </a:p>
          <a:p>
            <a:pPr marL="0" indent="0">
              <a:lnSpc>
                <a:spcPct val="90000"/>
              </a:lnSpc>
              <a:buNone/>
            </a:pPr>
            <a:endParaRPr lang="en-US" altLang="zh-TW" b="0" dirty="0" smtClean="0"/>
          </a:p>
          <a:p>
            <a:pPr marL="0" indent="0">
              <a:lnSpc>
                <a:spcPct val="90000"/>
              </a:lnSpc>
              <a:buNone/>
            </a:pPr>
            <a:r>
              <a:rPr lang="en-US" altLang="zh-TW" b="0" dirty="0" smtClean="0"/>
              <a:t>4</a:t>
            </a:r>
            <a:r>
              <a:rPr lang="en-US" altLang="zh-TW" b="0" dirty="0"/>
              <a:t>.</a:t>
            </a:r>
            <a:r>
              <a:rPr lang="zh-TW" altLang="en-US" b="0" dirty="0">
                <a:solidFill>
                  <a:srgbClr val="FF0000"/>
                </a:solidFill>
              </a:rPr>
              <a:t>需檢附疑似生介入方案</a:t>
            </a:r>
            <a:r>
              <a:rPr lang="zh-TW" altLang="en-US" b="0" dirty="0"/>
              <a:t>。</a:t>
            </a:r>
          </a:p>
        </p:txBody>
      </p:sp>
    </p:spTree>
    <p:extLst>
      <p:ext uri="{BB962C8B-B14F-4D97-AF65-F5344CB8AC3E}">
        <p14:creationId xmlns:p14="http://schemas.microsoft.com/office/powerpoint/2010/main" val="10273424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1138289"/>
            <a:ext cx="7633742" cy="739279"/>
          </a:xfrm>
        </p:spPr>
        <p:txBody>
          <a:bodyPr>
            <a:normAutofit/>
          </a:bodyPr>
          <a:lstStyle/>
          <a:p>
            <a:r>
              <a:rPr lang="zh-TW" altLang="en-US" sz="3000" dirty="0" smtClean="0"/>
              <a:t>三</a:t>
            </a:r>
            <a:r>
              <a:rPr lang="zh-TW" altLang="en-US" sz="3000" dirty="0"/>
              <a:t>、重新評估</a:t>
            </a:r>
          </a:p>
        </p:txBody>
      </p:sp>
      <p:sp>
        <p:nvSpPr>
          <p:cNvPr id="3" name="內容版面配置區 2"/>
          <p:cNvSpPr>
            <a:spLocks noGrp="1"/>
          </p:cNvSpPr>
          <p:nvPr>
            <p:ph idx="1"/>
          </p:nvPr>
        </p:nvSpPr>
        <p:spPr/>
        <p:txBody>
          <a:bodyPr>
            <a:normAutofit/>
          </a:bodyPr>
          <a:lstStyle/>
          <a:p>
            <a:pPr>
              <a:lnSpc>
                <a:spcPct val="100000"/>
              </a:lnSpc>
            </a:pPr>
            <a:r>
              <a:rPr lang="zh-TW" altLang="zh-TW" b="0" dirty="0"/>
              <a:t>經鑑輔會鑑定安置之身心障礙學生，遇障礙情形改變</a:t>
            </a:r>
            <a:r>
              <a:rPr lang="zh-TW" altLang="en-US" b="0" dirty="0"/>
              <a:t>（含能力提昇，已不需特殊教育服務者）</a:t>
            </a:r>
            <a:r>
              <a:rPr lang="zh-TW" altLang="zh-TW" b="0" dirty="0"/>
              <a:t>、優弱勢能力改變、適應不良或其他特殊需求者。</a:t>
            </a:r>
            <a:endParaRPr lang="en-US" altLang="zh-TW" b="0" dirty="0"/>
          </a:p>
          <a:p>
            <a:pPr>
              <a:lnSpc>
                <a:spcPct val="100000"/>
              </a:lnSpc>
            </a:pPr>
            <a:endParaRPr lang="en-US" altLang="zh-TW" b="0" dirty="0"/>
          </a:p>
          <a:p>
            <a:pPr>
              <a:lnSpc>
                <a:spcPct val="100000"/>
              </a:lnSpc>
            </a:pPr>
            <a:r>
              <a:rPr lang="zh-TW" altLang="en-US" b="0" dirty="0"/>
              <a:t>國小階段學障、智障、情障、自閉症類確認超過三年者，請依學生障礙改變情況決定是否提報重新評估。</a:t>
            </a:r>
            <a:endParaRPr lang="zh-TW" altLang="zh-TW" b="0" dirty="0"/>
          </a:p>
        </p:txBody>
      </p:sp>
    </p:spTree>
    <p:extLst>
      <p:ext uri="{BB962C8B-B14F-4D97-AF65-F5344CB8AC3E}">
        <p14:creationId xmlns:p14="http://schemas.microsoft.com/office/powerpoint/2010/main" val="2966400515"/>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1138289"/>
            <a:ext cx="7633742" cy="739279"/>
          </a:xfrm>
        </p:spPr>
        <p:txBody>
          <a:bodyPr>
            <a:normAutofit/>
          </a:bodyPr>
          <a:lstStyle/>
          <a:p>
            <a:pPr lvl="0" fontAlgn="base">
              <a:spcAft>
                <a:spcPct val="0"/>
              </a:spcAft>
              <a:defRPr/>
            </a:pPr>
            <a:r>
              <a:rPr lang="zh-TW" altLang="en-US" sz="3000" dirty="0"/>
              <a:t>四、跨階段轉銜個案</a:t>
            </a:r>
          </a:p>
        </p:txBody>
      </p:sp>
      <p:sp>
        <p:nvSpPr>
          <p:cNvPr id="3" name="內容版面配置區 2"/>
          <p:cNvSpPr>
            <a:spLocks noGrp="1"/>
          </p:cNvSpPr>
          <p:nvPr>
            <p:ph idx="1"/>
          </p:nvPr>
        </p:nvSpPr>
        <p:spPr/>
        <p:txBody>
          <a:bodyPr>
            <a:normAutofit/>
          </a:bodyPr>
          <a:lstStyle/>
          <a:p>
            <a:pPr marL="265113" indent="-265113">
              <a:buNone/>
            </a:pPr>
            <a:r>
              <a:rPr lang="en-US" altLang="zh-TW" sz="2400" b="0" dirty="0" smtClean="0"/>
              <a:t>1.</a:t>
            </a:r>
            <a:r>
              <a:rPr lang="zh-TW" altLang="en-US" sz="2400" b="0" dirty="0" smtClean="0"/>
              <a:t>小</a:t>
            </a:r>
            <a:r>
              <a:rPr lang="zh-TW" altLang="en-US" sz="2400" b="0" dirty="0"/>
              <a:t>六學生除一年內</a:t>
            </a:r>
            <a:r>
              <a:rPr lang="zh-TW" altLang="zh-TW" sz="2400" b="0" dirty="0"/>
              <a:t>經鑑輔會鑑定為身心障礙學生</a:t>
            </a:r>
            <a:r>
              <a:rPr lang="zh-TW" altLang="en-US" sz="2400" b="0" dirty="0"/>
              <a:t>外</a:t>
            </a:r>
            <a:r>
              <a:rPr lang="zh-TW" altLang="zh-TW" sz="2400" b="0" dirty="0"/>
              <a:t>，均須</a:t>
            </a:r>
            <a:r>
              <a:rPr lang="zh-TW" altLang="en-US" sz="2400" b="0" dirty="0"/>
              <a:t>於</a:t>
            </a:r>
            <a:r>
              <a:rPr lang="zh-TW" altLang="en-US" sz="2400" dirty="0">
                <a:solidFill>
                  <a:srgbClr val="FF0000"/>
                </a:solidFill>
              </a:rPr>
              <a:t>第二學期</a:t>
            </a:r>
            <a:r>
              <a:rPr lang="zh-TW" altLang="zh-TW" sz="2400" b="0" dirty="0"/>
              <a:t>提報跨階段轉銜鑑定。</a:t>
            </a:r>
            <a:endParaRPr lang="en-US" altLang="zh-TW" sz="2400" b="0" dirty="0"/>
          </a:p>
          <a:p>
            <a:pPr marL="265113" indent="-265113">
              <a:buNone/>
            </a:pPr>
            <a:endParaRPr lang="en-US" altLang="zh-TW" sz="2400" b="0" dirty="0" smtClean="0"/>
          </a:p>
          <a:p>
            <a:pPr marL="265113" indent="-265113">
              <a:buNone/>
            </a:pPr>
            <a:r>
              <a:rPr lang="en-US" altLang="zh-TW" sz="2400" b="0" dirty="0" smtClean="0"/>
              <a:t>2.</a:t>
            </a:r>
            <a:r>
              <a:rPr lang="zh-TW" altLang="en-US" sz="2400" b="0" dirty="0" smtClean="0"/>
              <a:t>小</a:t>
            </a:r>
            <a:r>
              <a:rPr lang="zh-TW" altLang="en-US" sz="2400" b="0" dirty="0"/>
              <a:t>六新提報個案</a:t>
            </a:r>
            <a:r>
              <a:rPr lang="zh-TW" altLang="zh-TW" sz="2400" b="0" dirty="0"/>
              <a:t>。</a:t>
            </a:r>
            <a:endParaRPr lang="en-US" altLang="zh-TW" sz="2400" b="0" dirty="0"/>
          </a:p>
          <a:p>
            <a:pPr marL="265113" indent="-265113">
              <a:buNone/>
            </a:pPr>
            <a:endParaRPr lang="en-US" altLang="zh-TW" sz="2400" b="0" dirty="0" smtClean="0"/>
          </a:p>
          <a:p>
            <a:pPr marL="265113" indent="-265113">
              <a:buNone/>
            </a:pPr>
            <a:r>
              <a:rPr lang="en-US" altLang="zh-TW" sz="2400" b="0" dirty="0" smtClean="0"/>
              <a:t>3.</a:t>
            </a:r>
            <a:r>
              <a:rPr lang="zh-TW" altLang="en-US" sz="2400" b="0" dirty="0" smtClean="0"/>
              <a:t>原</a:t>
            </a:r>
            <a:r>
              <a:rPr lang="zh-TW" altLang="en-US" sz="2400" b="0" dirty="0"/>
              <a:t>確認個案需檢附</a:t>
            </a:r>
            <a:r>
              <a:rPr lang="en-US" altLang="zh-TW" sz="2400" b="0" dirty="0"/>
              <a:t>IEP</a:t>
            </a:r>
            <a:r>
              <a:rPr lang="zh-TW" altLang="en-US" sz="2400" b="0" dirty="0"/>
              <a:t>。</a:t>
            </a:r>
            <a:endParaRPr lang="en-US" altLang="zh-TW" sz="2400" b="0" dirty="0"/>
          </a:p>
          <a:p>
            <a:pPr marL="265113" indent="-265113">
              <a:buNone/>
            </a:pPr>
            <a:endParaRPr lang="en-US" altLang="zh-TW" sz="2400" b="0" dirty="0" smtClean="0"/>
          </a:p>
          <a:p>
            <a:pPr marL="265113" indent="-265113">
              <a:buNone/>
            </a:pPr>
            <a:r>
              <a:rPr lang="en-US" altLang="zh-TW" sz="2400" b="0" dirty="0" smtClean="0"/>
              <a:t>4.</a:t>
            </a:r>
            <a:r>
              <a:rPr lang="zh-TW" altLang="en-US" sz="2400" dirty="0" smtClean="0"/>
              <a:t>可</a:t>
            </a:r>
            <a:r>
              <a:rPr lang="zh-TW" altLang="en-US" sz="2400" dirty="0"/>
              <a:t>盡早取得相關醫療證明與評估資料</a:t>
            </a:r>
            <a:r>
              <a:rPr lang="zh-TW" altLang="en-US" sz="2400" b="0" dirty="0"/>
              <a:t>，</a:t>
            </a:r>
            <a:r>
              <a:rPr lang="zh-TW" altLang="en-US" sz="2400" dirty="0"/>
              <a:t>以利提報作業</a:t>
            </a:r>
            <a:r>
              <a:rPr lang="zh-TW" altLang="en-US" sz="2400" b="0" dirty="0"/>
              <a:t>。</a:t>
            </a:r>
            <a:endParaRPr lang="en-US" altLang="zh-TW" sz="2400" b="0" dirty="0"/>
          </a:p>
        </p:txBody>
      </p:sp>
    </p:spTree>
    <p:extLst>
      <p:ext uri="{BB962C8B-B14F-4D97-AF65-F5344CB8AC3E}">
        <p14:creationId xmlns:p14="http://schemas.microsoft.com/office/powerpoint/2010/main" val="1849652000"/>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1138289"/>
            <a:ext cx="7633742" cy="739279"/>
          </a:xfrm>
        </p:spPr>
        <p:txBody>
          <a:bodyPr>
            <a:normAutofit/>
          </a:bodyPr>
          <a:lstStyle/>
          <a:p>
            <a:pPr lvl="0" fontAlgn="base">
              <a:spcAft>
                <a:spcPct val="0"/>
              </a:spcAft>
              <a:defRPr/>
            </a:pPr>
            <a:r>
              <a:rPr lang="zh-TW" altLang="en-US" sz="3000" dirty="0"/>
              <a:t>五、轉安置</a:t>
            </a:r>
          </a:p>
        </p:txBody>
      </p:sp>
      <p:sp>
        <p:nvSpPr>
          <p:cNvPr id="3" name="內容版面配置區 2"/>
          <p:cNvSpPr>
            <a:spLocks noGrp="1"/>
          </p:cNvSpPr>
          <p:nvPr>
            <p:ph idx="1"/>
          </p:nvPr>
        </p:nvSpPr>
        <p:spPr/>
        <p:txBody>
          <a:bodyPr>
            <a:normAutofit/>
          </a:bodyPr>
          <a:lstStyle/>
          <a:p>
            <a:endParaRPr lang="en-US" altLang="zh-TW" sz="2400" b="0" dirty="0" smtClean="0"/>
          </a:p>
          <a:p>
            <a:r>
              <a:rPr lang="zh-TW" altLang="zh-TW" sz="2400" b="0" dirty="0" smtClean="0"/>
              <a:t>經</a:t>
            </a:r>
            <a:r>
              <a:rPr lang="zh-TW" altLang="zh-TW" sz="2400" b="0" dirty="0"/>
              <a:t>鑑輔會鑑定為特殊教育需求學生，目前安置方式非屬最適性教育安置欲更改安置型態者</a:t>
            </a:r>
            <a:r>
              <a:rPr lang="zh-TW" altLang="zh-TW" sz="2400" b="0" dirty="0" smtClean="0"/>
              <a:t>。</a:t>
            </a:r>
            <a:endParaRPr lang="en-US" altLang="zh-TW" sz="2400" b="0" dirty="0" smtClean="0"/>
          </a:p>
          <a:p>
            <a:endParaRPr lang="en-US" altLang="zh-TW" sz="2400" b="0" dirty="0"/>
          </a:p>
          <a:p>
            <a:r>
              <a:rPr lang="zh-TW" altLang="en-US" sz="2400" b="0" dirty="0"/>
              <a:t>外縣市轉入確認個案皆需重新提報鑑定（九年級轉入者免）。</a:t>
            </a:r>
            <a:endParaRPr lang="zh-TW" altLang="zh-TW" sz="2400" b="0" dirty="0"/>
          </a:p>
        </p:txBody>
      </p:sp>
    </p:spTree>
    <p:extLst>
      <p:ext uri="{BB962C8B-B14F-4D97-AF65-F5344CB8AC3E}">
        <p14:creationId xmlns:p14="http://schemas.microsoft.com/office/powerpoint/2010/main" val="1566811699"/>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sz="3600" b="1" dirty="0"/>
              <a:t>鑑定安置</a:t>
            </a:r>
            <a:r>
              <a:rPr lang="zh-TW" altLang="en-US" sz="3600" b="1" dirty="0" smtClean="0"/>
              <a:t>流程</a:t>
            </a:r>
            <a:endParaRPr lang="zh-TW" altLang="en-US" sz="3600" b="1" dirty="0"/>
          </a:p>
        </p:txBody>
      </p:sp>
      <p:sp>
        <p:nvSpPr>
          <p:cNvPr id="2" name="副標題 1"/>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538316831"/>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556398"/>
            <a:ext cx="7633742" cy="739279"/>
          </a:xfrm>
        </p:spPr>
        <p:txBody>
          <a:bodyPr>
            <a:normAutofit/>
          </a:bodyPr>
          <a:lstStyle/>
          <a:p>
            <a:r>
              <a:rPr lang="zh-TW" altLang="en-US" sz="3000" dirty="0"/>
              <a:t>鑑定安置</a:t>
            </a:r>
            <a:r>
              <a:rPr lang="zh-TW" altLang="en-US" sz="3000" dirty="0" smtClean="0"/>
              <a:t>流程</a:t>
            </a:r>
            <a:endParaRPr lang="zh-TW" altLang="en-US" sz="3000" dirty="0"/>
          </a:p>
        </p:txBody>
      </p:sp>
      <p:grpSp>
        <p:nvGrpSpPr>
          <p:cNvPr id="5" name="群組 5"/>
          <p:cNvGrpSpPr>
            <a:grpSpLocks/>
          </p:cNvGrpSpPr>
          <p:nvPr/>
        </p:nvGrpSpPr>
        <p:grpSpPr bwMode="auto">
          <a:xfrm>
            <a:off x="984201" y="1072342"/>
            <a:ext cx="9074199" cy="5517965"/>
            <a:chOff x="879898" y="928100"/>
            <a:chExt cx="9370031" cy="6073941"/>
          </a:xfrm>
        </p:grpSpPr>
        <p:graphicFrame>
          <p:nvGraphicFramePr>
            <p:cNvPr id="6" name="內容版面配置區 3"/>
            <p:cNvGraphicFramePr>
              <a:graphicFrameLocks/>
            </p:cNvGraphicFramePr>
            <p:nvPr>
              <p:extLst>
                <p:ext uri="{D42A27DB-BD31-4B8C-83A1-F6EECF244321}">
                  <p14:modId xmlns:p14="http://schemas.microsoft.com/office/powerpoint/2010/main" val="2708496135"/>
                </p:ext>
              </p:extLst>
            </p:nvPr>
          </p:nvGraphicFramePr>
          <p:xfrm>
            <a:off x="879898" y="928100"/>
            <a:ext cx="8229599" cy="5328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字方塊 6"/>
            <p:cNvSpPr txBox="1">
              <a:spLocks noChangeArrowheads="1"/>
            </p:cNvSpPr>
            <p:nvPr/>
          </p:nvSpPr>
          <p:spPr bwMode="auto">
            <a:xfrm>
              <a:off x="4475530" y="6256709"/>
              <a:ext cx="5774399" cy="745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80000"/>
                <a:buChar char="•"/>
                <a:defRPr kumimoji="1" sz="3200">
                  <a:solidFill>
                    <a:srgbClr val="B2B2B2"/>
                  </a:solidFill>
                  <a:latin typeface="Verdana" panose="020B0604030504040204" pitchFamily="34" charset="0"/>
                  <a:ea typeface="MS PGothic" panose="020B0600070205080204" pitchFamily="34" charset="-128"/>
                </a:defRPr>
              </a:lvl1pPr>
              <a:lvl2pPr marL="742950" indent="-285750" eaLnBrk="0" hangingPunct="0">
                <a:spcBef>
                  <a:spcPct val="20000"/>
                </a:spcBef>
                <a:buClr>
                  <a:schemeClr val="bg2"/>
                </a:buClr>
                <a:buSzPct val="80000"/>
                <a:buChar char="•"/>
                <a:defRPr kumimoji="1" sz="2800">
                  <a:solidFill>
                    <a:srgbClr val="B2B2B2"/>
                  </a:solidFill>
                  <a:latin typeface="Verdana" panose="020B0604030504040204" pitchFamily="34" charset="0"/>
                  <a:ea typeface="MS PGothic" panose="020B0600070205080204" pitchFamily="34" charset="-128"/>
                </a:defRPr>
              </a:lvl2pPr>
              <a:lvl3pPr marL="1143000" indent="-228600" eaLnBrk="0" hangingPunct="0">
                <a:spcBef>
                  <a:spcPct val="20000"/>
                </a:spcBef>
                <a:buClr>
                  <a:schemeClr val="bg2"/>
                </a:buClr>
                <a:buSzPct val="80000"/>
                <a:buChar char="•"/>
                <a:defRPr kumimoji="1" sz="2400">
                  <a:solidFill>
                    <a:srgbClr val="B2B2B2"/>
                  </a:solidFill>
                  <a:latin typeface="Verdana" panose="020B0604030504040204" pitchFamily="34" charset="0"/>
                  <a:ea typeface="MS PGothic" panose="020B0600070205080204" pitchFamily="34" charset="-128"/>
                </a:defRPr>
              </a:lvl3pPr>
              <a:lvl4pPr marL="1600200" indent="-228600" eaLnBrk="0" hangingPunct="0">
                <a:spcBef>
                  <a:spcPct val="20000"/>
                </a:spcBef>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4pPr>
              <a:lvl5pPr marL="2057400" indent="-228600" eaLnBrk="0" hangingPunct="0">
                <a:spcBef>
                  <a:spcPct val="20000"/>
                </a:spcBef>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9pPr>
            </a:lstStyle>
            <a:p>
              <a:pPr>
                <a:spcBef>
                  <a:spcPct val="0"/>
                </a:spcBef>
                <a:buClrTx/>
                <a:buSzTx/>
                <a:buFont typeface="Wingdings" panose="05000000000000000000" pitchFamily="2" charset="2"/>
                <a:buChar char="u"/>
              </a:pPr>
              <a:r>
                <a:rPr lang="en-US" altLang="zh-TW" sz="2000" dirty="0" smtClean="0">
                  <a:solidFill>
                    <a:srgbClr val="FF0000"/>
                  </a:solidFill>
                  <a:latin typeface="Arial" panose="020B0604020202020204" pitchFamily="34" charset="0"/>
                </a:rPr>
                <a:t>9/20(</a:t>
              </a:r>
              <a:r>
                <a:rPr lang="zh-TW" altLang="en-US" sz="2000" dirty="0" smtClean="0">
                  <a:solidFill>
                    <a:srgbClr val="FF0000"/>
                  </a:solidFill>
                  <a:latin typeface="Arial" panose="020B0604020202020204" pitchFamily="34" charset="0"/>
                </a:rPr>
                <a:t>三</a:t>
              </a:r>
              <a:r>
                <a:rPr lang="en-US" altLang="zh-TW" sz="2000" dirty="0" smtClean="0">
                  <a:solidFill>
                    <a:srgbClr val="FF0000"/>
                  </a:solidFill>
                  <a:latin typeface="Arial" panose="020B0604020202020204" pitchFamily="34" charset="0"/>
                </a:rPr>
                <a:t>)</a:t>
              </a:r>
              <a:r>
                <a:rPr lang="zh-TW" altLang="en-US" sz="2000" dirty="0" smtClean="0">
                  <a:solidFill>
                    <a:srgbClr val="FF0000"/>
                  </a:solidFill>
                  <a:latin typeface="Arial" panose="020B0604020202020204" pitchFamily="34" charset="0"/>
                </a:rPr>
                <a:t>中午前校</a:t>
              </a:r>
              <a:r>
                <a:rPr lang="zh-TW" altLang="en-US" sz="2000" b="1" dirty="0">
                  <a:solidFill>
                    <a:srgbClr val="FF0000"/>
                  </a:solidFill>
                  <a:latin typeface="Arial" panose="020B0604020202020204" pitchFamily="34" charset="0"/>
                </a:rPr>
                <a:t>內</a:t>
              </a:r>
              <a:r>
                <a:rPr lang="zh-TW" altLang="zh-TW" sz="2000" dirty="0" smtClean="0">
                  <a:solidFill>
                    <a:srgbClr val="FF0000"/>
                  </a:solidFill>
                  <a:latin typeface="Arial" panose="020B0604020202020204" pitchFamily="34" charset="0"/>
                </a:rPr>
                <a:t>提報截止</a:t>
              </a:r>
              <a:endParaRPr lang="en-US" altLang="zh-TW" sz="2000" dirty="0" smtClean="0">
                <a:solidFill>
                  <a:srgbClr val="FF0000"/>
                </a:solidFill>
                <a:latin typeface="Arial" panose="020B0604020202020204" pitchFamily="34" charset="0"/>
              </a:endParaRPr>
            </a:p>
            <a:p>
              <a:pPr>
                <a:spcBef>
                  <a:spcPct val="0"/>
                </a:spcBef>
                <a:buClrTx/>
                <a:buSzTx/>
                <a:buFont typeface="Wingdings" panose="05000000000000000000" pitchFamily="2" charset="2"/>
                <a:buChar char="u"/>
              </a:pPr>
              <a:r>
                <a:rPr lang="zh-TW" altLang="en-US" sz="1800" dirty="0" smtClean="0">
                  <a:solidFill>
                    <a:schemeClr val="tx1"/>
                  </a:solidFill>
                  <a:latin typeface="Arial" panose="020B0604020202020204" pitchFamily="34" charset="0"/>
                </a:rPr>
                <a:t>後續</a:t>
              </a:r>
              <a:r>
                <a:rPr lang="zh-TW" altLang="en-US" sz="1800" dirty="0">
                  <a:solidFill>
                    <a:schemeClr val="tx1"/>
                  </a:solidFill>
                  <a:latin typeface="Arial" panose="020B0604020202020204" pitchFamily="34" charset="0"/>
                </a:rPr>
                <a:t>將進行初篩</a:t>
              </a:r>
              <a:r>
                <a:rPr lang="zh-TW" altLang="en-US" sz="1800" dirty="0" smtClean="0">
                  <a:solidFill>
                    <a:schemeClr val="tx1"/>
                  </a:solidFill>
                  <a:latin typeface="Arial" panose="020B0604020202020204" pitchFamily="34" charset="0"/>
                </a:rPr>
                <a:t>，請各</a:t>
              </a:r>
              <a:r>
                <a:rPr lang="zh-TW" altLang="en-US" sz="1800" dirty="0">
                  <a:solidFill>
                    <a:schemeClr val="tx1"/>
                  </a:solidFill>
                  <a:latin typeface="Arial" panose="020B0604020202020204" pitchFamily="34" charset="0"/>
                </a:rPr>
                <a:t>班請於時限</a:t>
              </a:r>
              <a:r>
                <a:rPr lang="zh-TW" altLang="en-US" sz="1800" b="1" dirty="0">
                  <a:solidFill>
                    <a:schemeClr val="tx1"/>
                  </a:solidFill>
                  <a:latin typeface="Arial" panose="020B0604020202020204" pitchFamily="34" charset="0"/>
                </a:rPr>
                <a:t>內</a:t>
              </a:r>
              <a:r>
                <a:rPr lang="zh-TW" altLang="en-US" sz="1800" dirty="0">
                  <a:solidFill>
                    <a:schemeClr val="tx1"/>
                  </a:solidFill>
                  <a:latin typeface="Arial" panose="020B0604020202020204" pitchFamily="34" charset="0"/>
                </a:rPr>
                <a:t>辦理</a:t>
              </a:r>
            </a:p>
          </p:txBody>
        </p:sp>
      </p:grpSp>
    </p:spTree>
    <p:extLst>
      <p:ext uri="{BB962C8B-B14F-4D97-AF65-F5344CB8AC3E}">
        <p14:creationId xmlns:p14="http://schemas.microsoft.com/office/powerpoint/2010/main" val="3961516149"/>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sz="3600" b="1" dirty="0"/>
              <a:t>提報方式</a:t>
            </a:r>
            <a:endParaRPr lang="zh-TW" altLang="en-US" sz="3600" b="1" dirty="0"/>
          </a:p>
        </p:txBody>
      </p:sp>
      <p:sp>
        <p:nvSpPr>
          <p:cNvPr id="2" name="副標題 1"/>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835918138"/>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556398"/>
            <a:ext cx="7633742" cy="739279"/>
          </a:xfrm>
        </p:spPr>
        <p:txBody>
          <a:bodyPr>
            <a:normAutofit/>
          </a:bodyPr>
          <a:lstStyle/>
          <a:p>
            <a:r>
              <a:rPr lang="zh-TW" altLang="en-US" sz="3000" dirty="0" smtClean="0"/>
              <a:t>提報單</a:t>
            </a:r>
            <a:endParaRPr lang="zh-TW" altLang="en-US" sz="3000" dirty="0"/>
          </a:p>
        </p:txBody>
      </p:sp>
      <p:sp>
        <p:nvSpPr>
          <p:cNvPr id="4" name="矩形 3"/>
          <p:cNvSpPr/>
          <p:nvPr/>
        </p:nvSpPr>
        <p:spPr>
          <a:xfrm>
            <a:off x="768070" y="1726600"/>
            <a:ext cx="7799846" cy="1938992"/>
          </a:xfrm>
          <a:prstGeom prst="rect">
            <a:avLst/>
          </a:prstGeom>
        </p:spPr>
        <p:txBody>
          <a:bodyPr wrap="square">
            <a:spAutoFit/>
          </a:bodyPr>
          <a:lstStyle/>
          <a:p>
            <a:pPr marL="285750" indent="-285750">
              <a:lnSpc>
                <a:spcPct val="150000"/>
              </a:lnSpc>
              <a:buFont typeface="Wingdings" panose="05000000000000000000" pitchFamily="2" charset="2"/>
              <a:buChar char="u"/>
              <a:defRPr/>
            </a:pPr>
            <a:r>
              <a:rPr lang="zh-TW" altLang="en-US" sz="2000" dirty="0" smtClean="0">
                <a:latin typeface="華康細黑體(P)" pitchFamily="34" charset="-120"/>
                <a:ea typeface="華康細黑體(P)" pitchFamily="34" charset="-120"/>
              </a:rPr>
              <a:t>提報單已於今日發下，麻煩導師填上各班級欲提報學生</a:t>
            </a:r>
            <a:r>
              <a:rPr lang="zh-TW" altLang="en-US" sz="2000" b="1" dirty="0" smtClean="0">
                <a:latin typeface="華康細黑體(P)" pitchFamily="34" charset="-120"/>
                <a:ea typeface="華康細黑體(P)" pitchFamily="34" charset="-120"/>
              </a:rPr>
              <a:t>姓名及提報類組，傳閱完後</a:t>
            </a:r>
            <a:r>
              <a:rPr lang="zh-TW" altLang="en-US" sz="2000" b="1" dirty="0" smtClean="0">
                <a:solidFill>
                  <a:srgbClr val="FF0000"/>
                </a:solidFill>
                <a:latin typeface="華康細黑體(P)" pitchFamily="34" charset="-120"/>
                <a:ea typeface="華康細黑體(P)" pitchFamily="34" charset="-120"/>
              </a:rPr>
              <a:t>於</a:t>
            </a:r>
            <a:r>
              <a:rPr lang="en-US" altLang="zh-TW" sz="2000" b="1" dirty="0" smtClean="0">
                <a:solidFill>
                  <a:srgbClr val="FF0000"/>
                </a:solidFill>
                <a:latin typeface="華康細黑體(P)" pitchFamily="34" charset="-120"/>
                <a:ea typeface="華康細黑體(P)" pitchFamily="34" charset="-120"/>
              </a:rPr>
              <a:t>9/15(</a:t>
            </a:r>
            <a:r>
              <a:rPr lang="zh-TW" altLang="en-US" sz="2000" b="1" dirty="0" smtClean="0">
                <a:solidFill>
                  <a:srgbClr val="FF0000"/>
                </a:solidFill>
                <a:latin typeface="華康細黑體(P)" pitchFamily="34" charset="-120"/>
                <a:ea typeface="華康細黑體(P)" pitchFamily="34" charset="-120"/>
              </a:rPr>
              <a:t>五</a:t>
            </a:r>
            <a:r>
              <a:rPr lang="en-US" altLang="zh-TW" sz="2000" b="1" dirty="0" smtClean="0">
                <a:solidFill>
                  <a:srgbClr val="FF0000"/>
                </a:solidFill>
                <a:latin typeface="華康細黑體(P)" pitchFamily="34" charset="-120"/>
                <a:ea typeface="華康細黑體(P)" pitchFamily="34" charset="-120"/>
              </a:rPr>
              <a:t>)</a:t>
            </a:r>
            <a:r>
              <a:rPr lang="zh-TW" altLang="en-US" sz="2000" dirty="0" smtClean="0">
                <a:latin typeface="華康細黑體(P)" pitchFamily="34" charset="-120"/>
                <a:ea typeface="華康細黑體(P)" pitchFamily="34" charset="-120"/>
              </a:rPr>
              <a:t>前交</a:t>
            </a:r>
            <a:r>
              <a:rPr lang="zh-TW" altLang="en-US" sz="2000" dirty="0">
                <a:latin typeface="華康細黑體(P)" pitchFamily="34" charset="-120"/>
                <a:ea typeface="華康細黑體(P)" pitchFamily="34" charset="-120"/>
              </a:rPr>
              <a:t>至輔導室特教</a:t>
            </a:r>
            <a:r>
              <a:rPr lang="zh-TW" altLang="en-US" sz="2000" dirty="0" smtClean="0">
                <a:latin typeface="華康細黑體(P)" pitchFamily="34" charset="-120"/>
                <a:ea typeface="華康細黑體(P)" pitchFamily="34" charset="-120"/>
              </a:rPr>
              <a:t>組。</a:t>
            </a:r>
            <a:endParaRPr lang="en-US" altLang="zh-TW" sz="2000" dirty="0">
              <a:latin typeface="華康細黑體(P)" pitchFamily="34" charset="-120"/>
              <a:ea typeface="華康細黑體(P)" pitchFamily="34" charset="-120"/>
            </a:endParaRPr>
          </a:p>
          <a:p>
            <a:pPr>
              <a:lnSpc>
                <a:spcPct val="150000"/>
              </a:lnSpc>
              <a:defRPr/>
            </a:pPr>
            <a:r>
              <a:rPr lang="en-US" altLang="zh-TW" sz="2000" dirty="0" smtClean="0">
                <a:latin typeface="華康細黑體(P)" pitchFamily="34" charset="-120"/>
                <a:ea typeface="華康細黑體(P)" pitchFamily="34" charset="-120"/>
              </a:rPr>
              <a:t>(</a:t>
            </a:r>
            <a:r>
              <a:rPr lang="zh-TW" altLang="en-US" sz="2000" dirty="0">
                <a:latin typeface="華康細黑體(P)" pitchFamily="34" charset="-120"/>
                <a:ea typeface="華康細黑體(P)" pitchFamily="34" charset="-120"/>
              </a:rPr>
              <a:t>各導師如</a:t>
            </a:r>
            <a:r>
              <a:rPr lang="zh-TW" altLang="en-US" sz="2000" b="1" u="sng" dirty="0">
                <a:latin typeface="華康細黑體(P)" pitchFamily="34" charset="-120"/>
                <a:ea typeface="華康細黑體(P)" pitchFamily="34" charset="-120"/>
              </a:rPr>
              <a:t>不確定</a:t>
            </a:r>
            <a:r>
              <a:rPr lang="zh-TW" altLang="en-US" sz="2000" dirty="0">
                <a:latin typeface="華康細黑體(P)" pitchFamily="34" charset="-120"/>
                <a:ea typeface="華康細黑體(P)" pitchFamily="34" charset="-120"/>
              </a:rPr>
              <a:t>班上學生是否為疑似特殊</a:t>
            </a:r>
            <a:r>
              <a:rPr lang="zh-TW" altLang="en-US" sz="2000" dirty="0" smtClean="0">
                <a:latin typeface="華康細黑體(P)" pitchFamily="34" charset="-120"/>
                <a:ea typeface="華康細黑體(P)" pitchFamily="34" charset="-120"/>
              </a:rPr>
              <a:t>生或提報</a:t>
            </a:r>
            <a:r>
              <a:rPr lang="zh-TW" altLang="en-US" sz="2000" dirty="0">
                <a:latin typeface="華康細黑體(P)" pitchFamily="34" charset="-120"/>
                <a:ea typeface="華康細黑體(P)" pitchFamily="34" charset="-120"/>
              </a:rPr>
              <a:t>類組、資料</a:t>
            </a:r>
            <a:r>
              <a:rPr lang="zh-TW" altLang="en-US" sz="2000" dirty="0" smtClean="0">
                <a:latin typeface="華康細黑體(P)" pitchFamily="34" charset="-120"/>
                <a:ea typeface="華康細黑體(P)" pitchFamily="34" charset="-120"/>
              </a:rPr>
              <a:t>蒐集</a:t>
            </a:r>
            <a:r>
              <a:rPr lang="zh-TW" altLang="en-US" sz="2000" dirty="0">
                <a:latin typeface="華康細黑體(P)" pitchFamily="34" charset="-120"/>
                <a:ea typeface="華康細黑體(P)" pitchFamily="34" charset="-120"/>
              </a:rPr>
              <a:t>等問題，請先洽特教組或詢問校內特教教師</a:t>
            </a:r>
            <a:r>
              <a:rPr lang="en-US" altLang="zh-TW" sz="2000" dirty="0" smtClean="0">
                <a:latin typeface="華康細黑體(P)" pitchFamily="34" charset="-120"/>
                <a:ea typeface="華康細黑體(P)" pitchFamily="34" charset="-120"/>
              </a:rPr>
              <a:t>)</a:t>
            </a:r>
          </a:p>
        </p:txBody>
      </p:sp>
      <p:sp>
        <p:nvSpPr>
          <p:cNvPr id="8" name="文字方塊 7"/>
          <p:cNvSpPr txBox="1">
            <a:spLocks noChangeArrowheads="1"/>
          </p:cNvSpPr>
          <p:nvPr/>
        </p:nvSpPr>
        <p:spPr bwMode="auto">
          <a:xfrm>
            <a:off x="3953098" y="5430299"/>
            <a:ext cx="559208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80000"/>
              <a:buChar char="•"/>
              <a:defRPr kumimoji="1" sz="3200">
                <a:solidFill>
                  <a:srgbClr val="B2B2B2"/>
                </a:solidFill>
                <a:latin typeface="Verdana" panose="020B0604030504040204" pitchFamily="34" charset="0"/>
                <a:ea typeface="MS PGothic" panose="020B0600070205080204" pitchFamily="34" charset="-128"/>
              </a:defRPr>
            </a:lvl1pPr>
            <a:lvl2pPr marL="742950" indent="-285750" eaLnBrk="0" hangingPunct="0">
              <a:spcBef>
                <a:spcPct val="20000"/>
              </a:spcBef>
              <a:buClr>
                <a:schemeClr val="bg2"/>
              </a:buClr>
              <a:buSzPct val="80000"/>
              <a:buChar char="•"/>
              <a:defRPr kumimoji="1" sz="2800">
                <a:solidFill>
                  <a:srgbClr val="B2B2B2"/>
                </a:solidFill>
                <a:latin typeface="Verdana" panose="020B0604030504040204" pitchFamily="34" charset="0"/>
                <a:ea typeface="MS PGothic" panose="020B0600070205080204" pitchFamily="34" charset="-128"/>
              </a:defRPr>
            </a:lvl2pPr>
            <a:lvl3pPr marL="1143000" indent="-228600" eaLnBrk="0" hangingPunct="0">
              <a:spcBef>
                <a:spcPct val="20000"/>
              </a:spcBef>
              <a:buClr>
                <a:schemeClr val="bg2"/>
              </a:buClr>
              <a:buSzPct val="80000"/>
              <a:buChar char="•"/>
              <a:defRPr kumimoji="1" sz="2400">
                <a:solidFill>
                  <a:srgbClr val="B2B2B2"/>
                </a:solidFill>
                <a:latin typeface="Verdana" panose="020B0604030504040204" pitchFamily="34" charset="0"/>
                <a:ea typeface="MS PGothic" panose="020B0600070205080204" pitchFamily="34" charset="-128"/>
              </a:defRPr>
            </a:lvl3pPr>
            <a:lvl4pPr marL="1600200" indent="-228600" eaLnBrk="0" hangingPunct="0">
              <a:spcBef>
                <a:spcPct val="20000"/>
              </a:spcBef>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4pPr>
            <a:lvl5pPr marL="2057400" indent="-228600" eaLnBrk="0" hangingPunct="0">
              <a:spcBef>
                <a:spcPct val="20000"/>
              </a:spcBef>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9pPr>
          </a:lstStyle>
          <a:p>
            <a:pPr>
              <a:spcBef>
                <a:spcPct val="0"/>
              </a:spcBef>
              <a:buClrTx/>
              <a:buSzTx/>
              <a:buFont typeface="Wingdings" panose="05000000000000000000" pitchFamily="2" charset="2"/>
              <a:buChar char="u"/>
            </a:pPr>
            <a:r>
              <a:rPr lang="en-US" altLang="zh-TW" sz="2000" dirty="0" smtClean="0">
                <a:solidFill>
                  <a:srgbClr val="FF0000"/>
                </a:solidFill>
                <a:latin typeface="Arial" panose="020B0604020202020204" pitchFamily="34" charset="0"/>
              </a:rPr>
              <a:t>9/20(</a:t>
            </a:r>
            <a:r>
              <a:rPr lang="zh-TW" altLang="en-US" sz="2000" dirty="0">
                <a:solidFill>
                  <a:srgbClr val="FF0000"/>
                </a:solidFill>
                <a:latin typeface="Arial" panose="020B0604020202020204" pitchFamily="34" charset="0"/>
              </a:rPr>
              <a:t>三</a:t>
            </a:r>
            <a:r>
              <a:rPr lang="en-US" altLang="zh-TW" sz="2000" dirty="0" smtClean="0">
                <a:solidFill>
                  <a:srgbClr val="FF0000"/>
                </a:solidFill>
                <a:latin typeface="Arial" panose="020B0604020202020204" pitchFamily="34" charset="0"/>
              </a:rPr>
              <a:t>)</a:t>
            </a:r>
            <a:r>
              <a:rPr lang="zh-TW" altLang="en-US" sz="2000" dirty="0" smtClean="0">
                <a:solidFill>
                  <a:srgbClr val="FF0000"/>
                </a:solidFill>
                <a:latin typeface="Arial" panose="020B0604020202020204" pitchFamily="34" charset="0"/>
              </a:rPr>
              <a:t>中午前校</a:t>
            </a:r>
            <a:r>
              <a:rPr lang="zh-TW" altLang="en-US" sz="2000" b="1" dirty="0">
                <a:solidFill>
                  <a:srgbClr val="FF0000"/>
                </a:solidFill>
                <a:latin typeface="Arial" panose="020B0604020202020204" pitchFamily="34" charset="0"/>
              </a:rPr>
              <a:t>內</a:t>
            </a:r>
            <a:r>
              <a:rPr lang="zh-TW" altLang="zh-TW" sz="2000" dirty="0" smtClean="0">
                <a:solidFill>
                  <a:srgbClr val="FF0000"/>
                </a:solidFill>
                <a:latin typeface="Arial" panose="020B0604020202020204" pitchFamily="34" charset="0"/>
              </a:rPr>
              <a:t>提報截止</a:t>
            </a:r>
            <a:endParaRPr lang="en-US" altLang="zh-TW" sz="2000" dirty="0" smtClean="0">
              <a:solidFill>
                <a:srgbClr val="FF0000"/>
              </a:solidFill>
              <a:latin typeface="Arial" panose="020B0604020202020204" pitchFamily="34" charset="0"/>
            </a:endParaRPr>
          </a:p>
          <a:p>
            <a:pPr>
              <a:spcBef>
                <a:spcPct val="0"/>
              </a:spcBef>
              <a:buClrTx/>
              <a:buSzTx/>
              <a:buFont typeface="Wingdings" panose="05000000000000000000" pitchFamily="2" charset="2"/>
              <a:buChar char="u"/>
            </a:pPr>
            <a:r>
              <a:rPr lang="zh-TW" altLang="en-US" sz="1800" dirty="0" smtClean="0">
                <a:solidFill>
                  <a:schemeClr val="tx1"/>
                </a:solidFill>
                <a:latin typeface="Arial" panose="020B0604020202020204" pitchFamily="34" charset="0"/>
              </a:rPr>
              <a:t>後續</a:t>
            </a:r>
            <a:r>
              <a:rPr lang="zh-TW" altLang="en-US" sz="1800" dirty="0">
                <a:solidFill>
                  <a:schemeClr val="tx1"/>
                </a:solidFill>
                <a:latin typeface="Arial" panose="020B0604020202020204" pitchFamily="34" charset="0"/>
              </a:rPr>
              <a:t>將進行初篩</a:t>
            </a:r>
            <a:r>
              <a:rPr lang="zh-TW" altLang="en-US" sz="1800" dirty="0" smtClean="0">
                <a:solidFill>
                  <a:schemeClr val="tx1"/>
                </a:solidFill>
                <a:latin typeface="Arial" panose="020B0604020202020204" pitchFamily="34" charset="0"/>
              </a:rPr>
              <a:t>，請各</a:t>
            </a:r>
            <a:r>
              <a:rPr lang="zh-TW" altLang="en-US" sz="1800" dirty="0">
                <a:solidFill>
                  <a:schemeClr val="tx1"/>
                </a:solidFill>
                <a:latin typeface="Arial" panose="020B0604020202020204" pitchFamily="34" charset="0"/>
              </a:rPr>
              <a:t>班請於時限</a:t>
            </a:r>
            <a:r>
              <a:rPr lang="zh-TW" altLang="en-US" sz="1800" b="1" dirty="0">
                <a:solidFill>
                  <a:schemeClr val="tx1"/>
                </a:solidFill>
                <a:latin typeface="Arial" panose="020B0604020202020204" pitchFamily="34" charset="0"/>
              </a:rPr>
              <a:t>內</a:t>
            </a:r>
            <a:r>
              <a:rPr lang="zh-TW" altLang="en-US" sz="1800" dirty="0">
                <a:solidFill>
                  <a:schemeClr val="tx1"/>
                </a:solidFill>
                <a:latin typeface="Arial" panose="020B0604020202020204" pitchFamily="34" charset="0"/>
              </a:rPr>
              <a:t>辦理</a:t>
            </a:r>
          </a:p>
        </p:txBody>
      </p:sp>
    </p:spTree>
    <p:extLst>
      <p:ext uri="{BB962C8B-B14F-4D97-AF65-F5344CB8AC3E}">
        <p14:creationId xmlns:p14="http://schemas.microsoft.com/office/powerpoint/2010/main" val="1265529136"/>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說明大綱</a:t>
            </a:r>
            <a:endParaRPr lang="zh-TW" altLang="en-US" dirty="0"/>
          </a:p>
        </p:txBody>
      </p:sp>
      <p:sp>
        <p:nvSpPr>
          <p:cNvPr id="3" name="內容版面配置區 2"/>
          <p:cNvSpPr>
            <a:spLocks noGrp="1"/>
          </p:cNvSpPr>
          <p:nvPr>
            <p:ph idx="1"/>
          </p:nvPr>
        </p:nvSpPr>
        <p:spPr/>
        <p:txBody>
          <a:bodyPr/>
          <a:lstStyle/>
          <a:p>
            <a:r>
              <a:rPr lang="zh-TW" altLang="en-US" dirty="0"/>
              <a:t>鑑定</a:t>
            </a:r>
            <a:r>
              <a:rPr lang="zh-TW" altLang="en-US" dirty="0" smtClean="0"/>
              <a:t>安置</a:t>
            </a:r>
            <a:r>
              <a:rPr lang="zh-TW" altLang="en-US" dirty="0"/>
              <a:t>服務</a:t>
            </a:r>
            <a:r>
              <a:rPr lang="zh-TW" altLang="en-US" dirty="0" smtClean="0"/>
              <a:t>對象</a:t>
            </a:r>
            <a:endParaRPr lang="en-US" altLang="zh-TW" dirty="0" smtClean="0"/>
          </a:p>
          <a:p>
            <a:r>
              <a:rPr lang="zh-TW" altLang="en-US" dirty="0" smtClean="0"/>
              <a:t>提報</a:t>
            </a:r>
            <a:r>
              <a:rPr lang="zh-TW" altLang="en-US" dirty="0"/>
              <a:t>類</a:t>
            </a:r>
            <a:r>
              <a:rPr lang="zh-TW" altLang="en-US" dirty="0" smtClean="0"/>
              <a:t>組</a:t>
            </a:r>
            <a:endParaRPr lang="en-US" altLang="zh-TW" dirty="0" smtClean="0"/>
          </a:p>
          <a:p>
            <a:r>
              <a:rPr lang="zh-TW" altLang="en-US" dirty="0"/>
              <a:t>鑑定安置流程</a:t>
            </a:r>
            <a:endParaRPr lang="en-US" altLang="zh-TW" dirty="0"/>
          </a:p>
          <a:p>
            <a:r>
              <a:rPr lang="zh-TW" altLang="en-US" dirty="0" smtClean="0"/>
              <a:t>提報方式</a:t>
            </a:r>
            <a:endParaRPr lang="en-US" altLang="zh-TW" dirty="0" smtClean="0"/>
          </a:p>
          <a:p>
            <a:r>
              <a:rPr lang="zh-TW" altLang="en-US" dirty="0" smtClean="0"/>
              <a:t>常見</a:t>
            </a:r>
            <a:r>
              <a:rPr lang="zh-TW" altLang="en-US" dirty="0"/>
              <a:t>疑問</a:t>
            </a:r>
          </a:p>
        </p:txBody>
      </p:sp>
    </p:spTree>
    <p:extLst>
      <p:ext uri="{BB962C8B-B14F-4D97-AF65-F5344CB8AC3E}">
        <p14:creationId xmlns:p14="http://schemas.microsoft.com/office/powerpoint/2010/main" val="1416968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8070" y="556398"/>
            <a:ext cx="7633742" cy="739279"/>
          </a:xfrm>
        </p:spPr>
        <p:txBody>
          <a:bodyPr>
            <a:normAutofit/>
          </a:bodyPr>
          <a:lstStyle/>
          <a:p>
            <a:r>
              <a:rPr lang="zh-TW" altLang="en-US" sz="3000" dirty="0" smtClean="0"/>
              <a:t>提報方式說明</a:t>
            </a:r>
            <a:endParaRPr lang="zh-TW" altLang="en-US" sz="3000" dirty="0"/>
          </a:p>
        </p:txBody>
      </p:sp>
      <p:sp>
        <p:nvSpPr>
          <p:cNvPr id="4" name="矩形 3"/>
          <p:cNvSpPr/>
          <p:nvPr/>
        </p:nvSpPr>
        <p:spPr>
          <a:xfrm>
            <a:off x="768070" y="1726600"/>
            <a:ext cx="7799846" cy="3554819"/>
          </a:xfrm>
          <a:prstGeom prst="rect">
            <a:avLst/>
          </a:prstGeom>
        </p:spPr>
        <p:txBody>
          <a:bodyPr wrap="square">
            <a:spAutoFit/>
          </a:bodyPr>
          <a:lstStyle/>
          <a:p>
            <a:pPr marL="342900" indent="-342900">
              <a:buFont typeface="Wingdings" panose="05000000000000000000" pitchFamily="2" charset="2"/>
              <a:buChar char="u"/>
              <a:defRPr/>
            </a:pPr>
            <a:r>
              <a:rPr lang="zh-TW" altLang="zh-TW" sz="2400" dirty="0">
                <a:latin typeface="華康細黑體(P)" pitchFamily="34" charset="-120"/>
                <a:ea typeface="華康細黑體(P)" pitchFamily="34" charset="-120"/>
              </a:rPr>
              <a:t>為經</a:t>
            </a:r>
            <a:r>
              <a:rPr lang="zh-TW" altLang="zh-TW" sz="2400" b="1" dirty="0">
                <a:solidFill>
                  <a:srgbClr val="FF0000"/>
                </a:solidFill>
                <a:latin typeface="華康細黑體(P)" pitchFamily="34" charset="-120"/>
                <a:ea typeface="華康細黑體(P)" pitchFamily="34" charset="-120"/>
              </a:rPr>
              <a:t>長期輔導後仍無效</a:t>
            </a:r>
            <a:r>
              <a:rPr lang="zh-TW" altLang="zh-TW" sz="2400" dirty="0">
                <a:latin typeface="華康細黑體(P)" pitchFamily="34" charset="-120"/>
                <a:ea typeface="華康細黑體(P)" pitchFamily="34" charset="-120"/>
              </a:rPr>
              <a:t>之學生，請老師事先與家長聯繫說明後，</a:t>
            </a:r>
            <a:r>
              <a:rPr lang="zh-TW" altLang="zh-TW" sz="2400" b="1" dirty="0">
                <a:latin typeface="華康細黑體(P)" pitchFamily="34" charset="-120"/>
                <a:ea typeface="華康細黑體(P)" pitchFamily="34" charset="-120"/>
              </a:rPr>
              <a:t>經</a:t>
            </a:r>
            <a:r>
              <a:rPr lang="zh-TW" altLang="zh-TW" sz="2400" b="1" dirty="0">
                <a:solidFill>
                  <a:srgbClr val="FF0000"/>
                </a:solidFill>
                <a:latin typeface="華康細黑體(P)" pitchFamily="34" charset="-120"/>
                <a:ea typeface="華康細黑體(P)" pitchFamily="34" charset="-120"/>
              </a:rPr>
              <a:t>家長同意</a:t>
            </a:r>
            <a:r>
              <a:rPr lang="zh-TW" altLang="zh-TW" sz="2400" b="1" dirty="0">
                <a:latin typeface="華康細黑體(P)" pitchFamily="34" charset="-120"/>
                <a:ea typeface="華康細黑體(P)" pitchFamily="34" charset="-120"/>
              </a:rPr>
              <a:t>後再提報</a:t>
            </a:r>
            <a:r>
              <a:rPr lang="en-US" altLang="zh-TW" sz="2400" dirty="0">
                <a:latin typeface="華康細黑體(P)" pitchFamily="34" charset="-120"/>
                <a:ea typeface="華康細黑體(P)" pitchFamily="34" charset="-120"/>
              </a:rPr>
              <a:t>(</a:t>
            </a:r>
            <a:r>
              <a:rPr lang="zh-TW" altLang="zh-TW" sz="2400" dirty="0">
                <a:latin typeface="華康細黑體(P)" pitchFamily="34" charset="-120"/>
                <a:ea typeface="華康細黑體(P)" pitchFamily="34" charset="-120"/>
              </a:rPr>
              <a:t>填妥鑑定安置申請表暨家長同意書</a:t>
            </a:r>
            <a:r>
              <a:rPr lang="en-US" altLang="zh-TW" sz="2400" dirty="0" smtClean="0">
                <a:latin typeface="華康細黑體(P)" pitchFamily="34" charset="-120"/>
                <a:ea typeface="華康細黑體(P)" pitchFamily="34" charset="-120"/>
              </a:rPr>
              <a:t>)</a:t>
            </a:r>
            <a:r>
              <a:rPr lang="zh-TW" altLang="en-US" sz="2400" dirty="0" smtClean="0">
                <a:latin typeface="華康細黑體(P)" pitchFamily="34" charset="-120"/>
                <a:ea typeface="華康細黑體(P)" pitchFamily="34" charset="-120"/>
              </a:rPr>
              <a:t>。</a:t>
            </a:r>
            <a:endParaRPr lang="en-US" altLang="zh-TW" sz="2400" dirty="0" smtClean="0">
              <a:latin typeface="華康細黑體(P)" pitchFamily="34" charset="-120"/>
              <a:ea typeface="華康細黑體(P)" pitchFamily="34" charset="-120"/>
            </a:endParaRPr>
          </a:p>
          <a:p>
            <a:pPr marL="342900" indent="-342900">
              <a:buFont typeface="Wingdings" panose="05000000000000000000" pitchFamily="2" charset="2"/>
              <a:buChar char="u"/>
              <a:defRPr/>
            </a:pPr>
            <a:endParaRPr lang="en-US" altLang="zh-TW" sz="2400" dirty="0">
              <a:latin typeface="華康細黑體(P)" pitchFamily="34" charset="-120"/>
              <a:ea typeface="華康細黑體(P)" pitchFamily="34" charset="-120"/>
            </a:endParaRPr>
          </a:p>
          <a:p>
            <a:pPr marL="342900" indent="-342900">
              <a:buFont typeface="Wingdings" panose="05000000000000000000" pitchFamily="2" charset="2"/>
              <a:buChar char="u"/>
              <a:defRPr/>
            </a:pPr>
            <a:r>
              <a:rPr lang="zh-TW" altLang="en-US" sz="2400" dirty="0">
                <a:latin typeface="華康細黑體(P)" pitchFamily="34" charset="-120"/>
                <a:ea typeface="華康細黑體(P)" pitchFamily="34" charset="-120"/>
              </a:rPr>
              <a:t>依欲提報類別蒐集、備妥資料，送件至特教</a:t>
            </a:r>
            <a:r>
              <a:rPr lang="zh-TW" altLang="en-US" sz="2400" dirty="0" smtClean="0">
                <a:latin typeface="華康細黑體(P)" pitchFamily="34" charset="-120"/>
                <a:ea typeface="華康細黑體(P)" pitchFamily="34" charset="-120"/>
              </a:rPr>
              <a:t>組。</a:t>
            </a:r>
            <a:endParaRPr lang="en-US" altLang="zh-TW" sz="2400" dirty="0" smtClean="0">
              <a:latin typeface="華康細黑體(P)" pitchFamily="34" charset="-120"/>
              <a:ea typeface="華康細黑體(P)" pitchFamily="34" charset="-120"/>
            </a:endParaRPr>
          </a:p>
          <a:p>
            <a:pPr marL="342900" indent="-342900">
              <a:buFont typeface="Wingdings" panose="05000000000000000000" pitchFamily="2" charset="2"/>
              <a:buChar char="u"/>
              <a:defRPr/>
            </a:pPr>
            <a:endParaRPr lang="en-US" altLang="zh-TW" sz="2400" dirty="0">
              <a:latin typeface="華康細黑體(P)" pitchFamily="34" charset="-120"/>
              <a:ea typeface="華康細黑體(P)" pitchFamily="34" charset="-120"/>
            </a:endParaRPr>
          </a:p>
          <a:p>
            <a:pPr>
              <a:lnSpc>
                <a:spcPct val="150000"/>
              </a:lnSpc>
              <a:defRPr/>
            </a:pPr>
            <a:r>
              <a:rPr lang="zh-TW" altLang="en-US" sz="2000" b="1" dirty="0" smtClean="0">
                <a:latin typeface="華康細黑體(P)" pitchFamily="34" charset="-120"/>
                <a:ea typeface="華康細黑體(P)" pitchFamily="34" charset="-120"/>
              </a:rPr>
              <a:t>相關</a:t>
            </a:r>
            <a:r>
              <a:rPr lang="zh-TW" altLang="en-US" sz="2000" b="1" dirty="0">
                <a:latin typeface="華康細黑體(P)" pitchFamily="34" charset="-120"/>
                <a:ea typeface="華康細黑體(P)" pitchFamily="34" charset="-120"/>
              </a:rPr>
              <a:t>表件可至本校首頁公告欄下載，或至輔導室特教組索取表件。</a:t>
            </a:r>
            <a:endParaRPr lang="en-US" altLang="zh-TW" sz="2000" b="1" dirty="0">
              <a:latin typeface="華康細黑體(P)" pitchFamily="34" charset="-120"/>
              <a:ea typeface="華康細黑體(P)" pitchFamily="34" charset="-120"/>
            </a:endParaRPr>
          </a:p>
          <a:p>
            <a:pPr>
              <a:lnSpc>
                <a:spcPct val="150000"/>
              </a:lnSpc>
              <a:defRPr/>
            </a:pPr>
            <a:r>
              <a:rPr lang="en-US" altLang="zh-TW" b="1" dirty="0">
                <a:latin typeface="華康細黑體(P)" pitchFamily="34" charset="-120"/>
                <a:ea typeface="華康細黑體(P)" pitchFamily="34" charset="-120"/>
              </a:rPr>
              <a:t>(</a:t>
            </a:r>
            <a:r>
              <a:rPr lang="zh-TW" altLang="en-US" b="1" dirty="0">
                <a:latin typeface="華康細黑體(P)" pitchFamily="34" charset="-120"/>
                <a:ea typeface="華康細黑體(P)" pitchFamily="34" charset="-120"/>
              </a:rPr>
              <a:t>學校首頁含提報說明及各障別表件之壓縮檔</a:t>
            </a:r>
            <a:r>
              <a:rPr lang="en-US" altLang="zh-TW" b="1" dirty="0">
                <a:latin typeface="華康細黑體(P)" pitchFamily="34" charset="-120"/>
                <a:ea typeface="華康細黑體(P)" pitchFamily="34" charset="-120"/>
              </a:rPr>
              <a:t>)</a:t>
            </a:r>
          </a:p>
          <a:p>
            <a:pPr marL="342900" indent="-342900">
              <a:buFont typeface="Wingdings" panose="05000000000000000000" pitchFamily="2" charset="2"/>
              <a:buChar char="u"/>
              <a:defRPr/>
            </a:pPr>
            <a:endParaRPr lang="en-US" altLang="zh-TW" sz="2400" dirty="0">
              <a:latin typeface="華康細黑體(P)" pitchFamily="34" charset="-120"/>
              <a:ea typeface="華康細黑體(P)" pitchFamily="34" charset="-120"/>
            </a:endParaRPr>
          </a:p>
        </p:txBody>
      </p:sp>
      <p:sp>
        <p:nvSpPr>
          <p:cNvPr id="8" name="文字方塊 7"/>
          <p:cNvSpPr txBox="1">
            <a:spLocks noChangeArrowheads="1"/>
          </p:cNvSpPr>
          <p:nvPr/>
        </p:nvSpPr>
        <p:spPr bwMode="auto">
          <a:xfrm>
            <a:off x="3953098" y="5430299"/>
            <a:ext cx="559208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80000"/>
              <a:buChar char="•"/>
              <a:defRPr kumimoji="1" sz="3200">
                <a:solidFill>
                  <a:srgbClr val="B2B2B2"/>
                </a:solidFill>
                <a:latin typeface="Verdana" panose="020B0604030504040204" pitchFamily="34" charset="0"/>
                <a:ea typeface="MS PGothic" panose="020B0600070205080204" pitchFamily="34" charset="-128"/>
              </a:defRPr>
            </a:lvl1pPr>
            <a:lvl2pPr marL="742950" indent="-285750" eaLnBrk="0" hangingPunct="0">
              <a:spcBef>
                <a:spcPct val="20000"/>
              </a:spcBef>
              <a:buClr>
                <a:schemeClr val="bg2"/>
              </a:buClr>
              <a:buSzPct val="80000"/>
              <a:buChar char="•"/>
              <a:defRPr kumimoji="1" sz="2800">
                <a:solidFill>
                  <a:srgbClr val="B2B2B2"/>
                </a:solidFill>
                <a:latin typeface="Verdana" panose="020B0604030504040204" pitchFamily="34" charset="0"/>
                <a:ea typeface="MS PGothic" panose="020B0600070205080204" pitchFamily="34" charset="-128"/>
              </a:defRPr>
            </a:lvl2pPr>
            <a:lvl3pPr marL="1143000" indent="-228600" eaLnBrk="0" hangingPunct="0">
              <a:spcBef>
                <a:spcPct val="20000"/>
              </a:spcBef>
              <a:buClr>
                <a:schemeClr val="bg2"/>
              </a:buClr>
              <a:buSzPct val="80000"/>
              <a:buChar char="•"/>
              <a:defRPr kumimoji="1" sz="2400">
                <a:solidFill>
                  <a:srgbClr val="B2B2B2"/>
                </a:solidFill>
                <a:latin typeface="Verdana" panose="020B0604030504040204" pitchFamily="34" charset="0"/>
                <a:ea typeface="MS PGothic" panose="020B0600070205080204" pitchFamily="34" charset="-128"/>
              </a:defRPr>
            </a:lvl3pPr>
            <a:lvl4pPr marL="1600200" indent="-228600" eaLnBrk="0" hangingPunct="0">
              <a:spcBef>
                <a:spcPct val="20000"/>
              </a:spcBef>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4pPr>
            <a:lvl5pPr marL="2057400" indent="-228600" eaLnBrk="0" hangingPunct="0">
              <a:spcBef>
                <a:spcPct val="20000"/>
              </a:spcBef>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bg2"/>
              </a:buClr>
              <a:buSzPct val="80000"/>
              <a:buChar char="•"/>
              <a:defRPr kumimoji="1" sz="2000">
                <a:solidFill>
                  <a:srgbClr val="B2B2B2"/>
                </a:solidFill>
                <a:latin typeface="Verdana" panose="020B0604030504040204" pitchFamily="34" charset="0"/>
                <a:ea typeface="MS PGothic" panose="020B0600070205080204" pitchFamily="34" charset="-128"/>
              </a:defRPr>
            </a:lvl9pPr>
          </a:lstStyle>
          <a:p>
            <a:pPr>
              <a:spcBef>
                <a:spcPct val="0"/>
              </a:spcBef>
              <a:buClrTx/>
              <a:buSzTx/>
              <a:buFont typeface="Wingdings" panose="05000000000000000000" pitchFamily="2" charset="2"/>
              <a:buChar char="u"/>
            </a:pPr>
            <a:r>
              <a:rPr lang="en-US" altLang="zh-TW" sz="2000" dirty="0" smtClean="0">
                <a:solidFill>
                  <a:srgbClr val="FF0000"/>
                </a:solidFill>
                <a:latin typeface="Arial" panose="020B0604020202020204" pitchFamily="34" charset="0"/>
              </a:rPr>
              <a:t>9/20(</a:t>
            </a:r>
            <a:r>
              <a:rPr lang="zh-TW" altLang="en-US" sz="2000" dirty="0">
                <a:solidFill>
                  <a:srgbClr val="FF0000"/>
                </a:solidFill>
                <a:latin typeface="Arial" panose="020B0604020202020204" pitchFamily="34" charset="0"/>
              </a:rPr>
              <a:t>三</a:t>
            </a:r>
            <a:r>
              <a:rPr lang="en-US" altLang="zh-TW" sz="2000" dirty="0" smtClean="0">
                <a:solidFill>
                  <a:srgbClr val="FF0000"/>
                </a:solidFill>
                <a:latin typeface="Arial" panose="020B0604020202020204" pitchFamily="34" charset="0"/>
              </a:rPr>
              <a:t>)</a:t>
            </a:r>
            <a:r>
              <a:rPr lang="en-US" altLang="zh-TW" sz="2000" dirty="0">
                <a:solidFill>
                  <a:srgbClr val="FF0000"/>
                </a:solidFill>
                <a:latin typeface="Arial" panose="020B0604020202020204" pitchFamily="34" charset="0"/>
              </a:rPr>
              <a:t> </a:t>
            </a:r>
            <a:r>
              <a:rPr lang="zh-TW" altLang="en-US" sz="2000" dirty="0" smtClean="0">
                <a:solidFill>
                  <a:srgbClr val="FF0000"/>
                </a:solidFill>
                <a:latin typeface="Arial" panose="020B0604020202020204" pitchFamily="34" charset="0"/>
              </a:rPr>
              <a:t>中午</a:t>
            </a:r>
            <a:r>
              <a:rPr lang="zh-TW" altLang="en-US" sz="2000" dirty="0">
                <a:solidFill>
                  <a:srgbClr val="FF0000"/>
                </a:solidFill>
                <a:latin typeface="Arial" panose="020B0604020202020204" pitchFamily="34" charset="0"/>
              </a:rPr>
              <a:t>前</a:t>
            </a:r>
            <a:r>
              <a:rPr lang="zh-TW" altLang="en-US" sz="2000" dirty="0" smtClean="0">
                <a:solidFill>
                  <a:srgbClr val="FF0000"/>
                </a:solidFill>
                <a:latin typeface="Arial" panose="020B0604020202020204" pitchFamily="34" charset="0"/>
              </a:rPr>
              <a:t>校</a:t>
            </a:r>
            <a:r>
              <a:rPr lang="zh-TW" altLang="en-US" sz="2000" b="1" dirty="0">
                <a:solidFill>
                  <a:srgbClr val="FF0000"/>
                </a:solidFill>
                <a:latin typeface="Arial" panose="020B0604020202020204" pitchFamily="34" charset="0"/>
              </a:rPr>
              <a:t>內</a:t>
            </a:r>
            <a:r>
              <a:rPr lang="zh-TW" altLang="zh-TW" sz="2000" dirty="0" smtClean="0">
                <a:solidFill>
                  <a:srgbClr val="FF0000"/>
                </a:solidFill>
                <a:latin typeface="Arial" panose="020B0604020202020204" pitchFamily="34" charset="0"/>
              </a:rPr>
              <a:t>提報截止</a:t>
            </a:r>
            <a:endParaRPr lang="en-US" altLang="zh-TW" sz="2000" dirty="0" smtClean="0">
              <a:solidFill>
                <a:srgbClr val="FF0000"/>
              </a:solidFill>
              <a:latin typeface="Arial" panose="020B0604020202020204" pitchFamily="34" charset="0"/>
            </a:endParaRPr>
          </a:p>
          <a:p>
            <a:pPr>
              <a:spcBef>
                <a:spcPct val="0"/>
              </a:spcBef>
              <a:buClrTx/>
              <a:buSzTx/>
              <a:buFont typeface="Wingdings" panose="05000000000000000000" pitchFamily="2" charset="2"/>
              <a:buChar char="u"/>
            </a:pPr>
            <a:r>
              <a:rPr lang="zh-TW" altLang="en-US" sz="1800" dirty="0" smtClean="0">
                <a:solidFill>
                  <a:schemeClr val="tx1"/>
                </a:solidFill>
                <a:latin typeface="Arial" panose="020B0604020202020204" pitchFamily="34" charset="0"/>
              </a:rPr>
              <a:t>後續</a:t>
            </a:r>
            <a:r>
              <a:rPr lang="zh-TW" altLang="en-US" sz="1800" dirty="0">
                <a:solidFill>
                  <a:schemeClr val="tx1"/>
                </a:solidFill>
                <a:latin typeface="Arial" panose="020B0604020202020204" pitchFamily="34" charset="0"/>
              </a:rPr>
              <a:t>將進行初篩</a:t>
            </a:r>
            <a:r>
              <a:rPr lang="zh-TW" altLang="en-US" sz="1800" dirty="0" smtClean="0">
                <a:solidFill>
                  <a:schemeClr val="tx1"/>
                </a:solidFill>
                <a:latin typeface="Arial" panose="020B0604020202020204" pitchFamily="34" charset="0"/>
              </a:rPr>
              <a:t>，請各</a:t>
            </a:r>
            <a:r>
              <a:rPr lang="zh-TW" altLang="en-US" sz="1800" dirty="0">
                <a:solidFill>
                  <a:schemeClr val="tx1"/>
                </a:solidFill>
                <a:latin typeface="Arial" panose="020B0604020202020204" pitchFamily="34" charset="0"/>
              </a:rPr>
              <a:t>班請於時限</a:t>
            </a:r>
            <a:r>
              <a:rPr lang="zh-TW" altLang="en-US" sz="1800" b="1" dirty="0">
                <a:solidFill>
                  <a:schemeClr val="tx1"/>
                </a:solidFill>
                <a:latin typeface="Arial" panose="020B0604020202020204" pitchFamily="34" charset="0"/>
              </a:rPr>
              <a:t>內</a:t>
            </a:r>
            <a:r>
              <a:rPr lang="zh-TW" altLang="en-US" sz="1800" dirty="0">
                <a:solidFill>
                  <a:schemeClr val="tx1"/>
                </a:solidFill>
                <a:latin typeface="Arial" panose="020B0604020202020204" pitchFamily="34" charset="0"/>
              </a:rPr>
              <a:t>辦理</a:t>
            </a:r>
          </a:p>
        </p:txBody>
      </p:sp>
    </p:spTree>
    <p:extLst>
      <p:ext uri="{BB962C8B-B14F-4D97-AF65-F5344CB8AC3E}">
        <p14:creationId xmlns:p14="http://schemas.microsoft.com/office/powerpoint/2010/main" val="2946665391"/>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sz="3600" b="1" dirty="0" smtClean="0"/>
              <a:t>ＱＡ</a:t>
            </a:r>
            <a:endParaRPr lang="zh-TW" altLang="en-US" sz="3600" b="1" dirty="0"/>
          </a:p>
        </p:txBody>
      </p:sp>
      <p:sp>
        <p:nvSpPr>
          <p:cNvPr id="2" name="副標題 1"/>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712584458"/>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nSpc>
                <a:spcPct val="80000"/>
              </a:lnSpc>
            </a:pPr>
            <a:r>
              <a:rPr lang="en-US" altLang="zh-TW" sz="3000" dirty="0" smtClean="0"/>
              <a:t>Q</a:t>
            </a:r>
            <a:r>
              <a:rPr lang="zh-TW" altLang="en-US" sz="3000" dirty="0" smtClean="0"/>
              <a:t>：</a:t>
            </a:r>
            <a:r>
              <a:rPr lang="zh-TW" altLang="en-US" sz="3000" dirty="0"/>
              <a:t>醫療轉介的管道有哪些</a:t>
            </a:r>
            <a:r>
              <a:rPr lang="en-US" altLang="zh-TW" sz="3000" dirty="0"/>
              <a:t>?</a:t>
            </a:r>
          </a:p>
        </p:txBody>
      </p:sp>
      <p:sp>
        <p:nvSpPr>
          <p:cNvPr id="3" name="內容版面配置區 2"/>
          <p:cNvSpPr>
            <a:spLocks noGrp="1"/>
          </p:cNvSpPr>
          <p:nvPr>
            <p:ph idx="1"/>
          </p:nvPr>
        </p:nvSpPr>
        <p:spPr/>
        <p:txBody>
          <a:bodyPr>
            <a:normAutofit fontScale="92500"/>
          </a:bodyPr>
          <a:lstStyle/>
          <a:p>
            <a:pPr>
              <a:lnSpc>
                <a:spcPct val="90000"/>
              </a:lnSpc>
              <a:buFontTx/>
              <a:buNone/>
            </a:pPr>
            <a:r>
              <a:rPr lang="en-US" altLang="zh-TW" b="0" dirty="0" smtClean="0"/>
              <a:t>A:</a:t>
            </a:r>
            <a:endParaRPr lang="en-US" altLang="zh-TW" b="0" dirty="0" smtClean="0"/>
          </a:p>
          <a:p>
            <a:pPr marL="809625" indent="-361950">
              <a:lnSpc>
                <a:spcPct val="100000"/>
              </a:lnSpc>
              <a:buNone/>
            </a:pPr>
            <a:r>
              <a:rPr lang="en-US" altLang="zh-TW" b="0" dirty="0"/>
              <a:t>1.</a:t>
            </a:r>
            <a:r>
              <a:rPr lang="zh-TW" altLang="en-US" b="0" dirty="0"/>
              <a:t>轉介評估管道：</a:t>
            </a:r>
            <a:endParaRPr lang="en-US" altLang="zh-TW" b="0" dirty="0"/>
          </a:p>
          <a:p>
            <a:pPr marL="809625" indent="-361950">
              <a:lnSpc>
                <a:spcPct val="100000"/>
              </a:lnSpc>
              <a:buNone/>
            </a:pPr>
            <a:r>
              <a:rPr lang="zh-TW" altLang="en-US" b="0" dirty="0"/>
              <a:t>  </a:t>
            </a:r>
            <a:r>
              <a:rPr lang="en-US" altLang="zh-TW" b="0" dirty="0"/>
              <a:t>(1)</a:t>
            </a:r>
            <a:r>
              <a:rPr lang="zh-TW" altLang="en-US" dirty="0"/>
              <a:t>掛精神科</a:t>
            </a:r>
            <a:r>
              <a:rPr lang="en-US" altLang="zh-TW" dirty="0"/>
              <a:t>-</a:t>
            </a:r>
            <a:r>
              <a:rPr lang="zh-TW" altLang="en-US" dirty="0"/>
              <a:t>徐志雲醫師門診或復健科</a:t>
            </a:r>
            <a:endParaRPr lang="en-US" altLang="zh-TW" dirty="0"/>
          </a:p>
          <a:p>
            <a:pPr marL="809625" indent="-361950">
              <a:lnSpc>
                <a:spcPct val="100000"/>
              </a:lnSpc>
              <a:buNone/>
            </a:pPr>
            <a:r>
              <a:rPr lang="zh-TW" altLang="en-US" b="0" dirty="0"/>
              <a:t>  </a:t>
            </a:r>
            <a:r>
              <a:rPr lang="en-US" altLang="zh-TW" b="0" dirty="0"/>
              <a:t>(2)</a:t>
            </a:r>
            <a:r>
              <a:rPr lang="zh-TW" altLang="en-US" b="0" dirty="0"/>
              <a:t>透過金門醫院社工室轉介安排聯評</a:t>
            </a:r>
            <a:endParaRPr lang="en-US" altLang="zh-TW" b="0" dirty="0"/>
          </a:p>
          <a:p>
            <a:pPr marL="809625" indent="-361950">
              <a:lnSpc>
                <a:spcPct val="100000"/>
              </a:lnSpc>
              <a:buNone/>
            </a:pPr>
            <a:r>
              <a:rPr lang="zh-TW" altLang="en-US" b="0" dirty="0"/>
              <a:t>  </a:t>
            </a:r>
            <a:r>
              <a:rPr lang="en-US" altLang="zh-TW" b="0" dirty="0"/>
              <a:t>(3)</a:t>
            </a:r>
            <a:r>
              <a:rPr lang="zh-TW" altLang="en-US" b="0" dirty="0"/>
              <a:t>透過早療中心轉介安排聯評</a:t>
            </a:r>
            <a:r>
              <a:rPr lang="en-US" altLang="zh-TW" b="0" dirty="0"/>
              <a:t>(</a:t>
            </a:r>
            <a:r>
              <a:rPr lang="zh-TW" altLang="en-US" b="0" dirty="0"/>
              <a:t>推薦</a:t>
            </a:r>
            <a:r>
              <a:rPr lang="en-US" altLang="zh-TW" b="0" dirty="0"/>
              <a:t>)</a:t>
            </a:r>
          </a:p>
          <a:p>
            <a:pPr marL="809625" indent="-361950">
              <a:lnSpc>
                <a:spcPct val="100000"/>
              </a:lnSpc>
              <a:buNone/>
            </a:pPr>
            <a:r>
              <a:rPr lang="zh-TW" altLang="en-US" b="0" dirty="0" smtClean="0"/>
              <a:t>     衛福部早期療育全國通報系統</a:t>
            </a:r>
            <a:endParaRPr lang="en-US" altLang="zh-TW" b="0" dirty="0" smtClean="0"/>
          </a:p>
          <a:p>
            <a:pPr marL="809625" indent="-361950">
              <a:lnSpc>
                <a:spcPct val="100000"/>
              </a:lnSpc>
              <a:buNone/>
            </a:pPr>
            <a:r>
              <a:rPr lang="en-US" altLang="zh-TW" b="0" dirty="0" smtClean="0"/>
              <a:t>2</a:t>
            </a:r>
            <a:r>
              <a:rPr lang="en-US" altLang="zh-TW" b="0" dirty="0"/>
              <a:t>.</a:t>
            </a:r>
            <a:r>
              <a:rPr lang="zh-TW" altLang="en-US" b="0" dirty="0"/>
              <a:t>本縣醫院聯評因時程</a:t>
            </a:r>
            <a:r>
              <a:rPr lang="zh-TW" altLang="en-US" b="0" dirty="0" smtClean="0"/>
              <a:t>因素</a:t>
            </a:r>
            <a:r>
              <a:rPr lang="zh-TW" altLang="en-US" b="0" dirty="0"/>
              <a:t>，請家長、教師盡早轉介相關單位，以利盡速取得相關評估報告。</a:t>
            </a:r>
          </a:p>
        </p:txBody>
      </p:sp>
    </p:spTree>
    <p:extLst>
      <p:ext uri="{BB962C8B-B14F-4D97-AF65-F5344CB8AC3E}">
        <p14:creationId xmlns:p14="http://schemas.microsoft.com/office/powerpoint/2010/main" val="2187810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895350" indent="-895350"/>
            <a:r>
              <a:rPr lang="en-US" altLang="zh-TW" sz="2700" dirty="0" smtClean="0"/>
              <a:t>Q</a:t>
            </a:r>
            <a:r>
              <a:rPr lang="zh-TW" altLang="en-US" sz="2700" dirty="0" smtClean="0"/>
              <a:t>：</a:t>
            </a:r>
            <a:r>
              <a:rPr lang="zh-TW" altLang="en-US" sz="2700" dirty="0"/>
              <a:t>疑似身障生如何進行</a:t>
            </a:r>
            <a:r>
              <a:rPr lang="zh-TW" altLang="en-US" sz="2700" dirty="0" smtClean="0"/>
              <a:t>醫療轉介</a:t>
            </a:r>
            <a:r>
              <a:rPr lang="en-US" altLang="zh-TW" sz="2700" dirty="0"/>
              <a:t>?</a:t>
            </a:r>
          </a:p>
        </p:txBody>
      </p:sp>
      <p:sp>
        <p:nvSpPr>
          <p:cNvPr id="3" name="內容版面配置區 2"/>
          <p:cNvSpPr>
            <a:spLocks noGrp="1"/>
          </p:cNvSpPr>
          <p:nvPr>
            <p:ph idx="1"/>
          </p:nvPr>
        </p:nvSpPr>
        <p:spPr>
          <a:xfrm>
            <a:off x="938758" y="1874517"/>
            <a:ext cx="7633742" cy="4354833"/>
          </a:xfrm>
        </p:spPr>
        <p:txBody>
          <a:bodyPr>
            <a:normAutofit fontScale="40000" lnSpcReduction="20000"/>
          </a:bodyPr>
          <a:lstStyle/>
          <a:p>
            <a:pPr>
              <a:lnSpc>
                <a:spcPct val="90000"/>
              </a:lnSpc>
              <a:buFontTx/>
              <a:buNone/>
            </a:pPr>
            <a:r>
              <a:rPr lang="en-US" altLang="zh-TW" sz="5900" b="0" dirty="0" smtClean="0"/>
              <a:t>A</a:t>
            </a:r>
            <a:r>
              <a:rPr lang="zh-TW" altLang="en-US" sz="5900" b="0" dirty="0" smtClean="0"/>
              <a:t>：</a:t>
            </a:r>
            <a:endParaRPr lang="en-US" altLang="zh-TW" sz="5900" b="0" dirty="0"/>
          </a:p>
          <a:p>
            <a:pPr marL="714375" indent="-266700">
              <a:spcBef>
                <a:spcPts val="600"/>
              </a:spcBef>
              <a:spcAft>
                <a:spcPts val="600"/>
              </a:spcAft>
              <a:buNone/>
              <a:tabLst>
                <a:tab pos="447675" algn="l"/>
              </a:tabLst>
            </a:pPr>
            <a:r>
              <a:rPr lang="en-US" altLang="zh-TW" sz="5900" b="0" dirty="0"/>
              <a:t>1.</a:t>
            </a:r>
            <a:r>
              <a:rPr lang="zh-TW" altLang="en-US" sz="5900" b="0" dirty="0"/>
              <a:t>建議取得醫療評估報告之類別：</a:t>
            </a:r>
            <a:endParaRPr lang="en-US" altLang="zh-TW" sz="5900" b="0" dirty="0"/>
          </a:p>
          <a:p>
            <a:pPr marL="714375" indent="-266700">
              <a:spcBef>
                <a:spcPts val="600"/>
              </a:spcBef>
              <a:spcAft>
                <a:spcPts val="600"/>
              </a:spcAft>
              <a:buNone/>
            </a:pPr>
            <a:r>
              <a:rPr lang="zh-TW" altLang="en-US" sz="5900" b="0" dirty="0"/>
              <a:t>   智能障礙、情緒行為障礙、學習障礙、自閉症</a:t>
            </a:r>
            <a:endParaRPr lang="en-US" altLang="zh-TW" sz="5900" b="0" dirty="0"/>
          </a:p>
          <a:p>
            <a:pPr marL="714375" indent="-266700">
              <a:spcBef>
                <a:spcPts val="600"/>
              </a:spcBef>
              <a:spcAft>
                <a:spcPts val="600"/>
              </a:spcAft>
              <a:buNone/>
            </a:pPr>
            <a:r>
              <a:rPr lang="en-US" altLang="zh-TW" sz="5900" b="0" dirty="0"/>
              <a:t>2.</a:t>
            </a:r>
            <a:r>
              <a:rPr lang="zh-TW" altLang="en-US" sz="5900" b="0" dirty="0"/>
              <a:t>掛哪一科：精神科</a:t>
            </a:r>
            <a:r>
              <a:rPr lang="en-US" altLang="zh-TW" sz="5900" b="0" dirty="0"/>
              <a:t>-</a:t>
            </a:r>
            <a:r>
              <a:rPr lang="zh-TW" altLang="en-US" sz="5900" b="0" dirty="0"/>
              <a:t>徐志雲醫師</a:t>
            </a:r>
            <a:endParaRPr lang="en-US" altLang="zh-TW" sz="5900" b="0" dirty="0"/>
          </a:p>
          <a:p>
            <a:pPr marL="714375" indent="-266700">
              <a:spcBef>
                <a:spcPts val="600"/>
              </a:spcBef>
              <a:spcAft>
                <a:spcPts val="600"/>
              </a:spcAft>
              <a:buNone/>
            </a:pPr>
            <a:r>
              <a:rPr lang="en-US" altLang="zh-TW" sz="5900" b="0" dirty="0"/>
              <a:t>3.</a:t>
            </a:r>
            <a:r>
              <a:rPr lang="zh-TW" altLang="en-US" sz="5900" dirty="0"/>
              <a:t>診斷證明及心理衡鑑報告皆須取得</a:t>
            </a:r>
            <a:r>
              <a:rPr lang="zh-TW" altLang="en-US" sz="5900" b="0" dirty="0"/>
              <a:t>，</a:t>
            </a:r>
            <a:r>
              <a:rPr lang="zh-TW" altLang="en-US" sz="5900" dirty="0"/>
              <a:t>心理衡鑑報告需主動要求開立</a:t>
            </a:r>
            <a:r>
              <a:rPr lang="zh-TW" altLang="en-US" sz="5900" b="0" dirty="0"/>
              <a:t>，否則醫院不一定會主動提供。</a:t>
            </a:r>
            <a:endParaRPr lang="en-US" altLang="zh-TW" sz="5900" b="0" dirty="0"/>
          </a:p>
          <a:p>
            <a:pPr marL="714375" indent="-266700">
              <a:spcBef>
                <a:spcPts val="600"/>
              </a:spcBef>
              <a:spcAft>
                <a:spcPts val="600"/>
              </a:spcAft>
              <a:buNone/>
            </a:pPr>
            <a:r>
              <a:rPr lang="en-US" altLang="zh-TW" sz="5900" b="0" dirty="0"/>
              <a:t>4.</a:t>
            </a:r>
            <a:r>
              <a:rPr lang="zh-TW" altLang="en-US" sz="5900" dirty="0"/>
              <a:t>新增疑似身障生醫療轉介單，可請家長一起帶去給醫師</a:t>
            </a:r>
            <a:r>
              <a:rPr lang="zh-TW" altLang="en-US" sz="5900" b="0" dirty="0"/>
              <a:t>，釐清診療之目的。</a:t>
            </a:r>
          </a:p>
        </p:txBody>
      </p:sp>
    </p:spTree>
    <p:extLst>
      <p:ext uri="{BB962C8B-B14F-4D97-AF65-F5344CB8AC3E}">
        <p14:creationId xmlns:p14="http://schemas.microsoft.com/office/powerpoint/2010/main" val="238417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a:t>謝謝聆聽</a:t>
            </a:r>
          </a:p>
        </p:txBody>
      </p:sp>
      <p:sp>
        <p:nvSpPr>
          <p:cNvPr id="2" name="文字版面配置區 1"/>
          <p:cNvSpPr>
            <a:spLocks noGrp="1"/>
          </p:cNvSpPr>
          <p:nvPr>
            <p:ph type="body" idx="1"/>
          </p:nvPr>
        </p:nvSpPr>
        <p:spPr/>
        <p:txBody>
          <a:bodyPr>
            <a:normAutofit/>
          </a:bodyPr>
          <a:lstStyle/>
          <a:p>
            <a:endParaRPr lang="en-US" altLang="zh-TW" dirty="0" smtClean="0"/>
          </a:p>
        </p:txBody>
      </p:sp>
    </p:spTree>
    <p:extLst>
      <p:ext uri="{BB962C8B-B14F-4D97-AF65-F5344CB8AC3E}">
        <p14:creationId xmlns:p14="http://schemas.microsoft.com/office/powerpoint/2010/main" val="1430480044"/>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1910" y="1162673"/>
            <a:ext cx="7633742" cy="519823"/>
          </a:xfrm>
        </p:spPr>
        <p:txBody>
          <a:bodyPr>
            <a:normAutofit/>
          </a:bodyPr>
          <a:lstStyle/>
          <a:p>
            <a:pPr>
              <a:defRPr/>
            </a:pPr>
            <a:r>
              <a:rPr lang="zh-TW" altLang="en-US" sz="3000" dirty="0">
                <a:latin typeface="微軟正黑體" pitchFamily="34" charset="-120"/>
                <a:ea typeface="微軟正黑體" pitchFamily="34" charset="-120"/>
              </a:rPr>
              <a:t>鑑定安置服務</a:t>
            </a:r>
            <a:r>
              <a:rPr lang="zh-TW" altLang="en-US" sz="3000" dirty="0" smtClean="0">
                <a:latin typeface="微軟正黑體" pitchFamily="34" charset="-120"/>
                <a:ea typeface="微軟正黑體" pitchFamily="34" charset="-120"/>
              </a:rPr>
              <a:t>對象</a:t>
            </a:r>
            <a:endParaRPr lang="en-US" altLang="zh-TW" sz="3000" dirty="0">
              <a:latin typeface="微軟正黑體" pitchFamily="34" charset="-120"/>
              <a:ea typeface="微軟正黑體" pitchFamily="34" charset="-120"/>
            </a:endParaRPr>
          </a:p>
        </p:txBody>
      </p:sp>
      <p:sp>
        <p:nvSpPr>
          <p:cNvPr id="3" name="內容版面配置區 2"/>
          <p:cNvSpPr>
            <a:spLocks noGrp="1"/>
          </p:cNvSpPr>
          <p:nvPr>
            <p:ph idx="1"/>
          </p:nvPr>
        </p:nvSpPr>
        <p:spPr>
          <a:xfrm>
            <a:off x="926566" y="1813558"/>
            <a:ext cx="7633742" cy="3611882"/>
          </a:xfrm>
        </p:spPr>
        <p:txBody>
          <a:bodyPr>
            <a:noAutofit/>
          </a:bodyPr>
          <a:lstStyle/>
          <a:p>
            <a:pPr>
              <a:defRPr/>
            </a:pPr>
            <a:r>
              <a:rPr lang="zh-TW" altLang="en-US" sz="2000" b="0" dirty="0" smtClean="0">
                <a:latin typeface="微軟正黑體" pitchFamily="34" charset="-120"/>
                <a:ea typeface="微軟正黑體" pitchFamily="34" charset="-120"/>
              </a:rPr>
              <a:t>須</a:t>
            </a:r>
            <a:r>
              <a:rPr lang="zh-TW" altLang="en-US" sz="2000" b="0" dirty="0">
                <a:latin typeface="微軟正黑體" pitchFamily="34" charset="-120"/>
                <a:ea typeface="微軟正黑體" pitchFamily="34" charset="-120"/>
              </a:rPr>
              <a:t>檢附身心障礙證明或醫院診斷證明</a:t>
            </a:r>
          </a:p>
          <a:p>
            <a:pPr marL="457200" lvl="1" indent="0">
              <a:buNone/>
              <a:defRPr/>
            </a:pPr>
            <a:r>
              <a:rPr lang="zh-TW" altLang="en-US" sz="1600" b="0" dirty="0">
                <a:latin typeface="微軟正黑體" pitchFamily="34" charset="-120"/>
                <a:ea typeface="微軟正黑體" pitchFamily="34" charset="-120"/>
              </a:rPr>
              <a:t>（一）視覺</a:t>
            </a:r>
            <a:r>
              <a:rPr lang="zh-TW" altLang="en-US" sz="1600" b="0" dirty="0" smtClean="0">
                <a:latin typeface="微軟正黑體" pitchFamily="34" charset="-120"/>
                <a:ea typeface="微軟正黑體" pitchFamily="34" charset="-120"/>
              </a:rPr>
              <a:t>障礙　　　（</a:t>
            </a:r>
            <a:r>
              <a:rPr lang="zh-TW" altLang="en-US" sz="1600" b="0" dirty="0">
                <a:latin typeface="微軟正黑體" pitchFamily="34" charset="-120"/>
                <a:ea typeface="微軟正黑體" pitchFamily="34" charset="-120"/>
              </a:rPr>
              <a:t>五）身體病弱</a:t>
            </a:r>
          </a:p>
          <a:p>
            <a:pPr marL="457200" lvl="1" indent="0">
              <a:buNone/>
              <a:defRPr/>
            </a:pPr>
            <a:r>
              <a:rPr lang="zh-TW" altLang="en-US" sz="1600" b="0" dirty="0">
                <a:latin typeface="微軟正黑體" pitchFamily="34" charset="-120"/>
                <a:ea typeface="微軟正黑體" pitchFamily="34" charset="-120"/>
              </a:rPr>
              <a:t>（二）聽覺</a:t>
            </a:r>
            <a:r>
              <a:rPr lang="zh-TW" altLang="en-US" sz="1600" b="0" dirty="0" smtClean="0">
                <a:latin typeface="微軟正黑體" pitchFamily="34" charset="-120"/>
                <a:ea typeface="微軟正黑體" pitchFamily="34" charset="-120"/>
              </a:rPr>
              <a:t>障礙　　　（</a:t>
            </a:r>
            <a:r>
              <a:rPr lang="zh-TW" altLang="en-US" sz="1600" b="0" dirty="0">
                <a:latin typeface="微軟正黑體" pitchFamily="34" charset="-120"/>
                <a:ea typeface="微軟正黑體" pitchFamily="34" charset="-120"/>
              </a:rPr>
              <a:t>六）多重障礙</a:t>
            </a:r>
          </a:p>
          <a:p>
            <a:pPr marL="457200" lvl="1" indent="0">
              <a:buNone/>
              <a:defRPr/>
            </a:pPr>
            <a:r>
              <a:rPr lang="zh-TW" altLang="en-US" sz="1600" b="0" dirty="0">
                <a:latin typeface="微軟正黑體" pitchFamily="34" charset="-120"/>
                <a:ea typeface="微軟正黑體" pitchFamily="34" charset="-120"/>
              </a:rPr>
              <a:t>（三）語言</a:t>
            </a:r>
            <a:r>
              <a:rPr lang="zh-TW" altLang="en-US" sz="1600" b="0" dirty="0" smtClean="0">
                <a:latin typeface="微軟正黑體" pitchFamily="34" charset="-120"/>
                <a:ea typeface="微軟正黑體" pitchFamily="34" charset="-120"/>
              </a:rPr>
              <a:t>障礙　　　（</a:t>
            </a:r>
            <a:r>
              <a:rPr lang="zh-TW" altLang="en-US" sz="1600" b="0" dirty="0">
                <a:latin typeface="微軟正黑體" pitchFamily="34" charset="-120"/>
                <a:ea typeface="微軟正黑體" pitchFamily="34" charset="-120"/>
              </a:rPr>
              <a:t>七）其他障礙</a:t>
            </a:r>
          </a:p>
          <a:p>
            <a:pPr marL="457200" lvl="1" indent="0">
              <a:buNone/>
              <a:defRPr/>
            </a:pPr>
            <a:r>
              <a:rPr lang="zh-TW" altLang="en-US" sz="1600" b="0" dirty="0">
                <a:latin typeface="微軟正黑體" pitchFamily="34" charset="-120"/>
                <a:ea typeface="微軟正黑體" pitchFamily="34" charset="-120"/>
              </a:rPr>
              <a:t>（四）肢體</a:t>
            </a:r>
            <a:r>
              <a:rPr lang="zh-TW" altLang="en-US" sz="1600" b="0" dirty="0" smtClean="0">
                <a:latin typeface="微軟正黑體" pitchFamily="34" charset="-120"/>
                <a:ea typeface="微軟正黑體" pitchFamily="34" charset="-120"/>
              </a:rPr>
              <a:t>障礙　　　（</a:t>
            </a:r>
            <a:r>
              <a:rPr lang="zh-TW" altLang="en-US" sz="1600" b="0" dirty="0">
                <a:latin typeface="微軟正黑體" pitchFamily="34" charset="-120"/>
                <a:ea typeface="微軟正黑體" pitchFamily="34" charset="-120"/>
              </a:rPr>
              <a:t>八）腦性麻痺</a:t>
            </a:r>
          </a:p>
          <a:p>
            <a:pPr>
              <a:defRPr/>
            </a:pPr>
            <a:endParaRPr lang="zh-TW" altLang="en-US" sz="2000" b="0" dirty="0">
              <a:latin typeface="微軟正黑體" pitchFamily="34" charset="-120"/>
              <a:ea typeface="微軟正黑體" pitchFamily="34" charset="-120"/>
            </a:endParaRPr>
          </a:p>
          <a:p>
            <a:pPr>
              <a:defRPr/>
            </a:pPr>
            <a:r>
              <a:rPr lang="zh-TW" altLang="en-US" sz="2000" b="0" dirty="0" smtClean="0">
                <a:latin typeface="微軟正黑體" pitchFamily="34" charset="-120"/>
                <a:ea typeface="微軟正黑體" pitchFamily="34" charset="-120"/>
              </a:rPr>
              <a:t>建議</a:t>
            </a:r>
            <a:r>
              <a:rPr lang="zh-TW" altLang="en-US" sz="2000" b="0" dirty="0">
                <a:latin typeface="微軟正黑體" pitchFamily="34" charset="-120"/>
                <a:ea typeface="微軟正黑體" pitchFamily="34" charset="-120"/>
              </a:rPr>
              <a:t>檢附醫院診斷證明：</a:t>
            </a:r>
          </a:p>
          <a:p>
            <a:pPr marL="457200" lvl="1" indent="0">
              <a:buNone/>
              <a:defRPr/>
            </a:pPr>
            <a:r>
              <a:rPr lang="zh-TW" altLang="en-US" sz="1600" b="0" dirty="0">
                <a:latin typeface="微軟正黑體" pitchFamily="34" charset="-120"/>
                <a:ea typeface="微軟正黑體" pitchFamily="34" charset="-120"/>
              </a:rPr>
              <a:t>（一）智能</a:t>
            </a:r>
            <a:r>
              <a:rPr lang="zh-TW" altLang="en-US" sz="1600" b="0" dirty="0" smtClean="0">
                <a:latin typeface="微軟正黑體" pitchFamily="34" charset="-120"/>
                <a:ea typeface="微軟正黑體" pitchFamily="34" charset="-120"/>
              </a:rPr>
              <a:t>障礙　　　（</a:t>
            </a:r>
            <a:r>
              <a:rPr lang="zh-TW" altLang="en-US" sz="1600" b="0" dirty="0">
                <a:latin typeface="微軟正黑體" pitchFamily="34" charset="-120"/>
                <a:ea typeface="微軟正黑體" pitchFamily="34" charset="-120"/>
              </a:rPr>
              <a:t>三）情緒行為障礙</a:t>
            </a:r>
          </a:p>
          <a:p>
            <a:pPr marL="457200" lvl="1" indent="0">
              <a:buNone/>
              <a:defRPr/>
            </a:pPr>
            <a:r>
              <a:rPr lang="zh-TW" altLang="en-US" sz="1600" b="0" dirty="0">
                <a:latin typeface="微軟正黑體" pitchFamily="34" charset="-120"/>
                <a:ea typeface="微軟正黑體" pitchFamily="34" charset="-120"/>
              </a:rPr>
              <a:t>（二）學習</a:t>
            </a:r>
            <a:r>
              <a:rPr lang="zh-TW" altLang="en-US" sz="1600" b="0" dirty="0" smtClean="0">
                <a:latin typeface="微軟正黑體" pitchFamily="34" charset="-120"/>
                <a:ea typeface="微軟正黑體" pitchFamily="34" charset="-120"/>
              </a:rPr>
              <a:t>障礙　　　（</a:t>
            </a:r>
            <a:r>
              <a:rPr lang="zh-TW" altLang="en-US" sz="1600" b="0" dirty="0">
                <a:latin typeface="微軟正黑體" pitchFamily="34" charset="-120"/>
                <a:ea typeface="微軟正黑體" pitchFamily="34" charset="-120"/>
              </a:rPr>
              <a:t>四）自閉症</a:t>
            </a:r>
            <a:endParaRPr lang="en-US" altLang="zh-TW" sz="1600" b="0" dirty="0">
              <a:latin typeface="微軟正黑體" pitchFamily="34" charset="-120"/>
              <a:ea typeface="微軟正黑體" pitchFamily="34" charset="-120"/>
            </a:endParaRPr>
          </a:p>
          <a:p>
            <a:pPr marL="457200" lvl="1" indent="0">
              <a:buNone/>
              <a:defRPr/>
            </a:pPr>
            <a:r>
              <a:rPr lang="zh-TW" altLang="en-US" sz="1600" b="0" dirty="0">
                <a:latin typeface="微軟正黑體" pitchFamily="34" charset="-120"/>
                <a:ea typeface="微軟正黑體" pitchFamily="34" charset="-120"/>
              </a:rPr>
              <a:t>（五）發展遲緩←</a:t>
            </a:r>
            <a:r>
              <a:rPr lang="zh-TW" altLang="en-US" sz="1600" b="0" dirty="0">
                <a:solidFill>
                  <a:srgbClr val="FF0000"/>
                </a:solidFill>
                <a:latin typeface="微軟正黑體" pitchFamily="34" charset="-120"/>
                <a:ea typeface="微軟正黑體" pitchFamily="34" charset="-120"/>
              </a:rPr>
              <a:t>僅限學前教育</a:t>
            </a:r>
            <a:r>
              <a:rPr lang="zh-TW" altLang="en-US" sz="1600" b="0" dirty="0" smtClean="0">
                <a:solidFill>
                  <a:srgbClr val="FF0000"/>
                </a:solidFill>
                <a:latin typeface="微軟正黑體" pitchFamily="34" charset="-120"/>
                <a:ea typeface="微軟正黑體" pitchFamily="34" charset="-120"/>
              </a:rPr>
              <a:t>階段</a:t>
            </a:r>
            <a:endParaRPr lang="zh-TW" altLang="en-US" sz="1600" b="0" dirty="0">
              <a:solidFill>
                <a:srgbClr val="FF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2157623492"/>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302" y="1516241"/>
            <a:ext cx="7633742" cy="897775"/>
          </a:xfrm>
        </p:spPr>
        <p:txBody>
          <a:bodyPr>
            <a:normAutofit/>
          </a:bodyPr>
          <a:lstStyle/>
          <a:p>
            <a:pPr>
              <a:defRPr/>
            </a:pPr>
            <a:r>
              <a:rPr lang="zh-TW" altLang="en-US" sz="3000" dirty="0">
                <a:latin typeface="微軟正黑體" pitchFamily="34" charset="-120"/>
                <a:ea typeface="微軟正黑體" pitchFamily="34" charset="-120"/>
              </a:rPr>
              <a:t>智能</a:t>
            </a:r>
            <a:r>
              <a:rPr lang="zh-TW" altLang="en-US" sz="3000" dirty="0" smtClean="0">
                <a:latin typeface="微軟正黑體" pitchFamily="34" charset="-120"/>
                <a:ea typeface="微軟正黑體" pitchFamily="34" charset="-120"/>
              </a:rPr>
              <a:t>障礙</a:t>
            </a:r>
            <a:endParaRPr lang="en-US" altLang="zh-TW" sz="3000" dirty="0">
              <a:latin typeface="微軟正黑體" pitchFamily="34" charset="-120"/>
              <a:ea typeface="微軟正黑體" pitchFamily="34" charset="-120"/>
            </a:endParaRPr>
          </a:p>
        </p:txBody>
      </p:sp>
      <p:sp>
        <p:nvSpPr>
          <p:cNvPr id="3" name="內容版面配置區 2"/>
          <p:cNvSpPr>
            <a:spLocks noGrp="1"/>
          </p:cNvSpPr>
          <p:nvPr>
            <p:ph idx="1"/>
          </p:nvPr>
        </p:nvSpPr>
        <p:spPr>
          <a:xfrm>
            <a:off x="731494" y="2228086"/>
            <a:ext cx="7633742" cy="3665638"/>
          </a:xfrm>
        </p:spPr>
        <p:txBody>
          <a:bodyPr>
            <a:normAutofit/>
          </a:bodyPr>
          <a:lstStyle/>
          <a:p>
            <a:pPr>
              <a:lnSpc>
                <a:spcPct val="100000"/>
              </a:lnSpc>
            </a:pPr>
            <a:r>
              <a:rPr lang="zh-TW" altLang="en-US" sz="2400" b="0" dirty="0" smtClean="0"/>
              <a:t>每年度申請</a:t>
            </a:r>
            <a:r>
              <a:rPr lang="zh-TW" altLang="en-US" sz="2400" b="0" dirty="0"/>
              <a:t>指個人之智能發展較同年齡者明顯遲緩，且在學習及生活適應能力表現上有顯著困難者。其鑑定基準依下列各款規定</a:t>
            </a:r>
            <a:r>
              <a:rPr lang="zh-TW" altLang="en-US" sz="2400" b="0" dirty="0" smtClean="0"/>
              <a:t>：</a:t>
            </a:r>
            <a:endParaRPr lang="en-US" altLang="zh-TW" sz="2400" b="0" dirty="0"/>
          </a:p>
          <a:p>
            <a:pPr marL="803275" lvl="1" indent="-538163">
              <a:lnSpc>
                <a:spcPct val="100000"/>
              </a:lnSpc>
              <a:buNone/>
            </a:pPr>
            <a:r>
              <a:rPr lang="zh-TW" altLang="en-US" b="0" dirty="0"/>
              <a:t>一、心智功能明顯低下或個別智力測驗結果未達平均數負二個標準差</a:t>
            </a:r>
            <a:r>
              <a:rPr lang="zh-TW" altLang="en-US" b="0" dirty="0" smtClean="0"/>
              <a:t>。</a:t>
            </a:r>
            <a:r>
              <a:rPr lang="zh-TW" altLang="en-US" b="0" dirty="0" smtClean="0">
                <a:solidFill>
                  <a:srgbClr val="0070C0"/>
                </a:solidFill>
              </a:rPr>
              <a:t>（</a:t>
            </a:r>
            <a:r>
              <a:rPr lang="en-US" altLang="zh-TW" b="0" dirty="0" smtClean="0">
                <a:solidFill>
                  <a:srgbClr val="0070C0"/>
                </a:solidFill>
              </a:rPr>
              <a:t>FSIQ</a:t>
            </a:r>
            <a:r>
              <a:rPr lang="zh-TW" altLang="en-US" b="0" dirty="0" smtClean="0">
                <a:solidFill>
                  <a:srgbClr val="0070C0"/>
                </a:solidFill>
              </a:rPr>
              <a:t>＜</a:t>
            </a:r>
            <a:r>
              <a:rPr lang="en-US" altLang="zh-TW" b="0" dirty="0" smtClean="0">
                <a:solidFill>
                  <a:srgbClr val="0070C0"/>
                </a:solidFill>
              </a:rPr>
              <a:t>70 </a:t>
            </a:r>
            <a:r>
              <a:rPr lang="zh-TW" altLang="en-US" b="0" dirty="0" smtClean="0">
                <a:solidFill>
                  <a:srgbClr val="0070C0"/>
                </a:solidFill>
              </a:rPr>
              <a:t>）</a:t>
            </a:r>
            <a:endParaRPr lang="en-US" altLang="zh-TW" b="0" dirty="0" smtClean="0">
              <a:solidFill>
                <a:srgbClr val="0070C0"/>
              </a:solidFill>
            </a:endParaRPr>
          </a:p>
          <a:p>
            <a:pPr marL="803275" lvl="1" indent="-538163">
              <a:lnSpc>
                <a:spcPct val="100000"/>
              </a:lnSpc>
              <a:buNone/>
            </a:pPr>
            <a:r>
              <a:rPr lang="zh-TW" altLang="en-US" b="0" dirty="0" smtClean="0"/>
              <a:t>二、（領域）學習之表現較同年齡者有顯著困難</a:t>
            </a:r>
            <a:r>
              <a:rPr lang="zh-TW" altLang="en-US" b="0" dirty="0" smtClean="0"/>
              <a:t>情形學生在</a:t>
            </a:r>
            <a:r>
              <a:rPr lang="zh-TW" altLang="en-US" dirty="0" smtClean="0"/>
              <a:t>生活自理</a:t>
            </a:r>
            <a:r>
              <a:rPr lang="zh-TW" altLang="en-US" b="0" dirty="0" smtClean="0"/>
              <a:t>、</a:t>
            </a:r>
            <a:r>
              <a:rPr lang="zh-TW" altLang="en-US" dirty="0" smtClean="0"/>
              <a:t>動作</a:t>
            </a:r>
            <a:r>
              <a:rPr lang="zh-TW" altLang="en-US" b="0" dirty="0" smtClean="0"/>
              <a:t>與</a:t>
            </a:r>
            <a:r>
              <a:rPr lang="zh-TW" altLang="en-US" dirty="0" smtClean="0"/>
              <a:t>行動能力</a:t>
            </a:r>
            <a:r>
              <a:rPr lang="zh-TW" altLang="en-US" b="0" dirty="0" smtClean="0"/>
              <a:t>、</a:t>
            </a:r>
            <a:r>
              <a:rPr lang="zh-TW" altLang="en-US" dirty="0" smtClean="0"/>
              <a:t>語言與溝通、社會人際與情緒行為</a:t>
            </a:r>
            <a:r>
              <a:rPr lang="zh-TW" altLang="en-US" b="0" dirty="0" smtClean="0"/>
              <a:t>等任一向度及學科。</a:t>
            </a:r>
            <a:endParaRPr lang="zh-TW" altLang="en-US" b="0" dirty="0">
              <a:solidFill>
                <a:srgbClr val="0070C0"/>
              </a:solidFill>
            </a:endParaRPr>
          </a:p>
        </p:txBody>
      </p:sp>
    </p:spTree>
    <p:extLst>
      <p:ext uri="{BB962C8B-B14F-4D97-AF65-F5344CB8AC3E}">
        <p14:creationId xmlns:p14="http://schemas.microsoft.com/office/powerpoint/2010/main" val="2157623492"/>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302" y="1000849"/>
            <a:ext cx="7633742" cy="897775"/>
          </a:xfrm>
        </p:spPr>
        <p:txBody>
          <a:bodyPr>
            <a:normAutofit/>
          </a:bodyPr>
          <a:lstStyle/>
          <a:p>
            <a:pPr>
              <a:defRPr/>
            </a:pPr>
            <a:r>
              <a:rPr lang="zh-TW" altLang="en-US" sz="3000" dirty="0">
                <a:latin typeface="微軟正黑體" pitchFamily="34" charset="-120"/>
                <a:ea typeface="微軟正黑體" pitchFamily="34" charset="-120"/>
              </a:rPr>
              <a:t>學習</a:t>
            </a:r>
            <a:r>
              <a:rPr lang="zh-TW" altLang="en-US" sz="3000" dirty="0" smtClean="0">
                <a:latin typeface="微軟正黑體" pitchFamily="34" charset="-120"/>
                <a:ea typeface="微軟正黑體" pitchFamily="34" charset="-120"/>
              </a:rPr>
              <a:t>障礙</a:t>
            </a:r>
            <a:endParaRPr lang="en-US" altLang="zh-TW" sz="3000" dirty="0">
              <a:latin typeface="微軟正黑體" pitchFamily="34" charset="-120"/>
              <a:ea typeface="微軟正黑體" pitchFamily="34" charset="-120"/>
            </a:endParaRPr>
          </a:p>
        </p:txBody>
      </p:sp>
      <p:sp>
        <p:nvSpPr>
          <p:cNvPr id="3" name="內容版面配置區 2"/>
          <p:cNvSpPr>
            <a:spLocks noGrp="1"/>
          </p:cNvSpPr>
          <p:nvPr>
            <p:ph idx="1"/>
          </p:nvPr>
        </p:nvSpPr>
        <p:spPr>
          <a:xfrm>
            <a:off x="731494" y="1620982"/>
            <a:ext cx="7633742" cy="4272742"/>
          </a:xfrm>
        </p:spPr>
        <p:txBody>
          <a:bodyPr>
            <a:normAutofit fontScale="92500" lnSpcReduction="10000"/>
          </a:bodyPr>
          <a:lstStyle/>
          <a:p>
            <a:r>
              <a:rPr lang="zh-TW" altLang="en-US" sz="2400" b="0" dirty="0"/>
              <a:t>指統稱</a:t>
            </a:r>
            <a:r>
              <a:rPr lang="zh-TW" altLang="en-US" sz="2400" dirty="0"/>
              <a:t>神經心理功能異常</a:t>
            </a:r>
            <a:r>
              <a:rPr lang="zh-TW" altLang="en-US" sz="2400" b="0" dirty="0"/>
              <a:t>而顯現出注意、記憶、理解、知覺、知覺動作、推理等能力有問題，致在聽、說、讀、寫或算等學習上有顯著困難者；其障礙</a:t>
            </a:r>
            <a:r>
              <a:rPr lang="zh-TW" altLang="en-US" sz="2400" dirty="0"/>
              <a:t>並非因感官</a:t>
            </a:r>
            <a:r>
              <a:rPr lang="zh-TW" altLang="en-US" sz="2400" b="0" dirty="0"/>
              <a:t>、</a:t>
            </a:r>
            <a:r>
              <a:rPr lang="zh-TW" altLang="en-US" sz="2400" dirty="0"/>
              <a:t>智能</a:t>
            </a:r>
            <a:r>
              <a:rPr lang="zh-TW" altLang="en-US" sz="2400" b="0" dirty="0"/>
              <a:t>、</a:t>
            </a:r>
            <a:r>
              <a:rPr lang="zh-TW" altLang="en-US" sz="2400" dirty="0"/>
              <a:t>情緒</a:t>
            </a:r>
            <a:r>
              <a:rPr lang="zh-TW" altLang="en-US" sz="2400" b="0" dirty="0"/>
              <a:t>等障礙因素或</a:t>
            </a:r>
            <a:r>
              <a:rPr lang="zh-TW" altLang="en-US" sz="2400" dirty="0"/>
              <a:t>文化刺激不足</a:t>
            </a:r>
            <a:r>
              <a:rPr lang="zh-TW" altLang="en-US" sz="2400" b="0" dirty="0"/>
              <a:t>、</a:t>
            </a:r>
            <a:r>
              <a:rPr lang="zh-TW" altLang="en-US" sz="2400" dirty="0"/>
              <a:t>教學不當</a:t>
            </a:r>
            <a:r>
              <a:rPr lang="zh-TW" altLang="en-US" sz="2400" b="0" dirty="0"/>
              <a:t>等環境因素所直接造成之結果。其鑑定基準依下列各款規定：</a:t>
            </a:r>
          </a:p>
          <a:p>
            <a:pPr marL="803275" indent="-538163">
              <a:buNone/>
            </a:pPr>
            <a:r>
              <a:rPr lang="zh-TW" altLang="en-US" sz="2400" b="0" dirty="0"/>
              <a:t>一、</a:t>
            </a:r>
            <a:r>
              <a:rPr lang="zh-TW" altLang="en-US" sz="2400" b="0" dirty="0">
                <a:solidFill>
                  <a:srgbClr val="0070C0"/>
                </a:solidFill>
              </a:rPr>
              <a:t>智力正常</a:t>
            </a:r>
            <a:r>
              <a:rPr lang="zh-TW" altLang="en-US" sz="2400" b="0" dirty="0"/>
              <a:t>或在正常程度以上。</a:t>
            </a:r>
          </a:p>
          <a:p>
            <a:pPr marL="803275" indent="-538163">
              <a:buNone/>
            </a:pPr>
            <a:r>
              <a:rPr lang="zh-TW" altLang="en-US" sz="2400" b="0" dirty="0"/>
              <a:t>二、個人</a:t>
            </a:r>
            <a:r>
              <a:rPr lang="zh-TW" altLang="en-US" sz="2400" b="0" dirty="0">
                <a:solidFill>
                  <a:srgbClr val="0070C0"/>
                </a:solidFill>
              </a:rPr>
              <a:t>內在能力有顯著差異</a:t>
            </a:r>
            <a:r>
              <a:rPr lang="zh-TW" altLang="en-US" sz="2400" b="0" dirty="0"/>
              <a:t>。</a:t>
            </a:r>
          </a:p>
          <a:p>
            <a:pPr marL="803275" indent="-538163">
              <a:buNone/>
            </a:pPr>
            <a:r>
              <a:rPr lang="zh-TW" altLang="en-US" sz="2400" b="0" dirty="0"/>
              <a:t>三、</a:t>
            </a:r>
            <a:r>
              <a:rPr lang="zh-TW" altLang="en-US" sz="2400" b="0" dirty="0">
                <a:solidFill>
                  <a:srgbClr val="0070C0"/>
                </a:solidFill>
              </a:rPr>
              <a:t>聽覺理解</a:t>
            </a:r>
            <a:r>
              <a:rPr lang="zh-TW" altLang="en-US" sz="2400" b="0" dirty="0"/>
              <a:t>、</a:t>
            </a:r>
            <a:r>
              <a:rPr lang="zh-TW" altLang="en-US" sz="2400" b="0" dirty="0">
                <a:solidFill>
                  <a:srgbClr val="0070C0"/>
                </a:solidFill>
              </a:rPr>
              <a:t>口語表達</a:t>
            </a:r>
            <a:r>
              <a:rPr lang="zh-TW" altLang="en-US" sz="2400" b="0" dirty="0"/>
              <a:t>、</a:t>
            </a:r>
            <a:r>
              <a:rPr lang="zh-TW" altLang="en-US" sz="2400" b="0" dirty="0">
                <a:solidFill>
                  <a:srgbClr val="0070C0"/>
                </a:solidFill>
              </a:rPr>
              <a:t>識字</a:t>
            </a:r>
            <a:r>
              <a:rPr lang="zh-TW" altLang="en-US" sz="2400" b="0" dirty="0"/>
              <a:t>、</a:t>
            </a:r>
            <a:r>
              <a:rPr lang="zh-TW" altLang="en-US" sz="2400" b="0" dirty="0">
                <a:solidFill>
                  <a:srgbClr val="0070C0"/>
                </a:solidFill>
              </a:rPr>
              <a:t>閱讀理解</a:t>
            </a:r>
            <a:r>
              <a:rPr lang="zh-TW" altLang="en-US" sz="2400" b="0" dirty="0"/>
              <a:t>、</a:t>
            </a:r>
            <a:r>
              <a:rPr lang="zh-TW" altLang="en-US" sz="2400" b="0" dirty="0">
                <a:solidFill>
                  <a:srgbClr val="0070C0"/>
                </a:solidFill>
              </a:rPr>
              <a:t>書寫</a:t>
            </a:r>
            <a:r>
              <a:rPr lang="zh-TW" altLang="en-US" sz="2400" b="0" dirty="0"/>
              <a:t>等學習</a:t>
            </a:r>
            <a:r>
              <a:rPr lang="zh-TW" altLang="en-US" sz="2400" b="0" dirty="0" smtClean="0"/>
              <a:t>表現有</a:t>
            </a:r>
            <a:r>
              <a:rPr lang="zh-TW" altLang="en-US" sz="2400" b="0" dirty="0"/>
              <a:t>顯著困難，且經確定</a:t>
            </a:r>
            <a:r>
              <a:rPr lang="zh-TW" altLang="en-US" sz="2400" b="0" dirty="0">
                <a:solidFill>
                  <a:srgbClr val="0070C0"/>
                </a:solidFill>
              </a:rPr>
              <a:t>一般教育所提供之介入</a:t>
            </a:r>
            <a:r>
              <a:rPr lang="zh-TW" altLang="en-US" sz="2400" b="0" dirty="0"/>
              <a:t>，</a:t>
            </a:r>
            <a:r>
              <a:rPr lang="zh-TW" altLang="en-US" sz="2400" b="0" dirty="0">
                <a:solidFill>
                  <a:srgbClr val="0070C0"/>
                </a:solidFill>
              </a:rPr>
              <a:t>仍</a:t>
            </a:r>
            <a:r>
              <a:rPr lang="zh-TW" altLang="en-US" sz="2400" b="0" dirty="0" smtClean="0">
                <a:solidFill>
                  <a:srgbClr val="0070C0"/>
                </a:solidFill>
              </a:rPr>
              <a:t>難有效</a:t>
            </a:r>
            <a:r>
              <a:rPr lang="zh-TW" altLang="en-US" sz="2400" b="0" dirty="0">
                <a:solidFill>
                  <a:srgbClr val="0070C0"/>
                </a:solidFill>
              </a:rPr>
              <a:t>改善</a:t>
            </a:r>
            <a:r>
              <a:rPr lang="zh-TW" altLang="en-US" sz="2400" b="0" dirty="0"/>
              <a:t>。</a:t>
            </a:r>
          </a:p>
          <a:p>
            <a:pPr marL="717550" indent="-538163">
              <a:buNone/>
            </a:pPr>
            <a:r>
              <a:rPr lang="zh-TW" altLang="en-US" sz="2400" b="0" dirty="0"/>
              <a:t>備註：</a:t>
            </a:r>
            <a:r>
              <a:rPr lang="zh-TW" altLang="en-US" sz="2400" b="0" dirty="0">
                <a:solidFill>
                  <a:srgbClr val="FF0000"/>
                </a:solidFill>
              </a:rPr>
              <a:t>學習障礙須經轉介前介入，並填寫觀察記錄</a:t>
            </a:r>
            <a:r>
              <a:rPr lang="zh-TW" altLang="en-US" sz="2400" b="0" dirty="0" smtClean="0">
                <a:solidFill>
                  <a:srgbClr val="FF0000"/>
                </a:solidFill>
              </a:rPr>
              <a:t>。</a:t>
            </a:r>
            <a:endParaRPr lang="zh-TW" altLang="en-US" sz="2400" b="0" dirty="0"/>
          </a:p>
        </p:txBody>
      </p:sp>
    </p:spTree>
    <p:extLst>
      <p:ext uri="{BB962C8B-B14F-4D97-AF65-F5344CB8AC3E}">
        <p14:creationId xmlns:p14="http://schemas.microsoft.com/office/powerpoint/2010/main" val="3002194143"/>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302" y="1000849"/>
            <a:ext cx="7633742" cy="897775"/>
          </a:xfrm>
        </p:spPr>
        <p:txBody>
          <a:bodyPr>
            <a:normAutofit/>
          </a:bodyPr>
          <a:lstStyle/>
          <a:p>
            <a:pPr>
              <a:defRPr/>
            </a:pPr>
            <a:r>
              <a:rPr lang="zh-TW" altLang="en-US" sz="3000" dirty="0">
                <a:latin typeface="微軟正黑體" pitchFamily="34" charset="-120"/>
                <a:ea typeface="微軟正黑體" pitchFamily="34" charset="-120"/>
              </a:rPr>
              <a:t>情緒行為</a:t>
            </a:r>
            <a:r>
              <a:rPr lang="zh-TW" altLang="en-US" sz="3000" dirty="0" smtClean="0">
                <a:latin typeface="微軟正黑體" pitchFamily="34" charset="-120"/>
                <a:ea typeface="微軟正黑體" pitchFamily="34" charset="-120"/>
              </a:rPr>
              <a:t>障礙</a:t>
            </a:r>
            <a:endParaRPr lang="en-US" altLang="zh-TW" sz="3000" dirty="0">
              <a:latin typeface="微軟正黑體" pitchFamily="34" charset="-120"/>
              <a:ea typeface="微軟正黑體" pitchFamily="34" charset="-120"/>
            </a:endParaRPr>
          </a:p>
        </p:txBody>
      </p:sp>
      <p:sp>
        <p:nvSpPr>
          <p:cNvPr id="3" name="內容版面配置區 2"/>
          <p:cNvSpPr>
            <a:spLocks noGrp="1"/>
          </p:cNvSpPr>
          <p:nvPr>
            <p:ph idx="1"/>
          </p:nvPr>
        </p:nvSpPr>
        <p:spPr>
          <a:xfrm>
            <a:off x="731494" y="1620982"/>
            <a:ext cx="7633742" cy="4272742"/>
          </a:xfrm>
        </p:spPr>
        <p:txBody>
          <a:bodyPr>
            <a:normAutofit fontScale="92500" lnSpcReduction="10000"/>
          </a:bodyPr>
          <a:lstStyle/>
          <a:p>
            <a:pPr>
              <a:lnSpc>
                <a:spcPct val="100000"/>
              </a:lnSpc>
            </a:pPr>
            <a:r>
              <a:rPr lang="zh-TW" altLang="en-US" sz="2400" b="0" dirty="0"/>
              <a:t>指</a:t>
            </a:r>
            <a:r>
              <a:rPr lang="zh-TW" altLang="en-US" sz="2400" b="0" dirty="0">
                <a:solidFill>
                  <a:srgbClr val="0070C0"/>
                </a:solidFill>
              </a:rPr>
              <a:t>長期情緒或行為表現顯著異常</a:t>
            </a:r>
            <a:r>
              <a:rPr lang="zh-TW" altLang="en-US" sz="2400" b="0" dirty="0"/>
              <a:t>，</a:t>
            </a:r>
            <a:r>
              <a:rPr lang="zh-TW" altLang="en-US" sz="2400" b="0" dirty="0">
                <a:solidFill>
                  <a:srgbClr val="0070C0"/>
                </a:solidFill>
              </a:rPr>
              <a:t>嚴重影響學校適應</a:t>
            </a:r>
            <a:r>
              <a:rPr lang="zh-TW" altLang="en-US" sz="2400" b="0" dirty="0"/>
              <a:t>者；其障礙非因智能、感官或健康等因素直接造成之結果。</a:t>
            </a:r>
          </a:p>
          <a:p>
            <a:pPr>
              <a:lnSpc>
                <a:spcPct val="100000"/>
              </a:lnSpc>
            </a:pPr>
            <a:r>
              <a:rPr lang="zh-TW" altLang="en-US" sz="2400" b="0" dirty="0"/>
              <a:t>情緒行為障礙之症狀，包括精神性疾患、情感性疾患、畏懼性疾患、焦慮性疾患、注意力缺陷過動症、或有其他持續性之情緒或行為問題者。其鑑定基準依下列各款規定：</a:t>
            </a:r>
          </a:p>
          <a:p>
            <a:pPr marL="803275" indent="-538163">
              <a:lnSpc>
                <a:spcPct val="100000"/>
              </a:lnSpc>
              <a:buNone/>
            </a:pPr>
            <a:r>
              <a:rPr lang="zh-TW" altLang="en-US" sz="2400" b="0" dirty="0"/>
              <a:t>一、情緒或行為表現顯著異於其同年齡或社會文化之</a:t>
            </a:r>
            <a:r>
              <a:rPr lang="zh-TW" altLang="en-US" sz="2400" b="0" dirty="0" smtClean="0"/>
              <a:t>常態者</a:t>
            </a:r>
            <a:r>
              <a:rPr lang="zh-TW" altLang="en-US" sz="2400" b="0" dirty="0"/>
              <a:t>，得參考</a:t>
            </a:r>
            <a:r>
              <a:rPr lang="zh-TW" altLang="en-US" sz="2400" b="0" dirty="0">
                <a:solidFill>
                  <a:srgbClr val="0070C0"/>
                </a:solidFill>
              </a:rPr>
              <a:t>精神科醫師之診斷認</a:t>
            </a:r>
            <a:r>
              <a:rPr lang="zh-TW" altLang="en-US" sz="2400" b="0" dirty="0"/>
              <a:t>定之。</a:t>
            </a:r>
          </a:p>
          <a:p>
            <a:pPr marL="803275" indent="-538163">
              <a:lnSpc>
                <a:spcPct val="100000"/>
              </a:lnSpc>
              <a:buNone/>
            </a:pPr>
            <a:r>
              <a:rPr lang="zh-TW" altLang="en-US" sz="2400" b="0" dirty="0"/>
              <a:t>二、</a:t>
            </a:r>
            <a:r>
              <a:rPr lang="zh-TW" altLang="en-US" sz="2400" dirty="0"/>
              <a:t>除學校外</a:t>
            </a:r>
            <a:r>
              <a:rPr lang="zh-TW" altLang="en-US" sz="2400" b="0" dirty="0"/>
              <a:t>，在家庭、社區、社會或任一情境中顯現</a:t>
            </a:r>
            <a:r>
              <a:rPr lang="zh-TW" altLang="en-US" sz="2400" b="0" dirty="0" smtClean="0"/>
              <a:t>適應困難</a:t>
            </a:r>
            <a:r>
              <a:rPr lang="zh-TW" altLang="en-US" sz="2400" b="0" dirty="0"/>
              <a:t>。</a:t>
            </a:r>
            <a:r>
              <a:rPr lang="en-US" altLang="zh-TW" sz="2400" dirty="0">
                <a:solidFill>
                  <a:srgbClr val="0070C0"/>
                </a:solidFill>
              </a:rPr>
              <a:t>(</a:t>
            </a:r>
            <a:r>
              <a:rPr lang="zh-TW" altLang="en-US" sz="2400" dirty="0">
                <a:solidFill>
                  <a:srgbClr val="0070C0"/>
                </a:solidFill>
              </a:rPr>
              <a:t>跨情境</a:t>
            </a:r>
            <a:r>
              <a:rPr lang="en-US" altLang="zh-TW" sz="2400" dirty="0">
                <a:solidFill>
                  <a:srgbClr val="0070C0"/>
                </a:solidFill>
              </a:rPr>
              <a:t>)</a:t>
            </a:r>
          </a:p>
          <a:p>
            <a:pPr marL="803275" indent="-538163">
              <a:lnSpc>
                <a:spcPct val="100000"/>
              </a:lnSpc>
              <a:buNone/>
            </a:pPr>
            <a:r>
              <a:rPr lang="zh-TW" altLang="en-US" sz="2400" b="0" dirty="0"/>
              <a:t>三、在學業、社會、人際、生活等適應有顯著困難，且經</a:t>
            </a:r>
            <a:r>
              <a:rPr lang="zh-TW" altLang="en-US" sz="2400" b="0" dirty="0" smtClean="0"/>
              <a:t>評估</a:t>
            </a:r>
            <a:r>
              <a:rPr lang="zh-TW" altLang="en-US" sz="2400" b="0" dirty="0"/>
              <a:t>後確定</a:t>
            </a:r>
            <a:r>
              <a:rPr lang="zh-TW" altLang="en-US" sz="2400" b="0" dirty="0">
                <a:solidFill>
                  <a:srgbClr val="0070C0"/>
                </a:solidFill>
              </a:rPr>
              <a:t>一般教育所提供之</a:t>
            </a:r>
            <a:r>
              <a:rPr lang="zh-TW" altLang="en-US" sz="2400" dirty="0">
                <a:solidFill>
                  <a:srgbClr val="0070C0"/>
                </a:solidFill>
              </a:rPr>
              <a:t>介入</a:t>
            </a:r>
            <a:r>
              <a:rPr lang="zh-TW" altLang="en-US" sz="2400" dirty="0"/>
              <a:t>，</a:t>
            </a:r>
            <a:r>
              <a:rPr lang="zh-TW" altLang="en-US" sz="2400" dirty="0">
                <a:solidFill>
                  <a:srgbClr val="0070C0"/>
                </a:solidFill>
              </a:rPr>
              <a:t>仍難獲得有效改善</a:t>
            </a:r>
            <a:r>
              <a:rPr lang="zh-TW" altLang="en-US" sz="2400" dirty="0"/>
              <a:t>。</a:t>
            </a:r>
          </a:p>
        </p:txBody>
      </p:sp>
    </p:spTree>
    <p:extLst>
      <p:ext uri="{BB962C8B-B14F-4D97-AF65-F5344CB8AC3E}">
        <p14:creationId xmlns:p14="http://schemas.microsoft.com/office/powerpoint/2010/main" val="78568700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302" y="1000849"/>
            <a:ext cx="7633742" cy="897775"/>
          </a:xfrm>
        </p:spPr>
        <p:txBody>
          <a:bodyPr>
            <a:normAutofit/>
          </a:bodyPr>
          <a:lstStyle/>
          <a:p>
            <a:pPr>
              <a:defRPr/>
            </a:pPr>
            <a:r>
              <a:rPr lang="zh-TW" altLang="en-US" sz="3000" dirty="0">
                <a:latin typeface="微軟正黑體" pitchFamily="34" charset="-120"/>
                <a:ea typeface="微軟正黑體" pitchFamily="34" charset="-120"/>
              </a:rPr>
              <a:t>情緒行為障礙（續</a:t>
            </a:r>
            <a:r>
              <a:rPr lang="zh-TW" altLang="en-US" sz="3000" dirty="0" smtClean="0">
                <a:latin typeface="微軟正黑體" pitchFamily="34" charset="-120"/>
                <a:ea typeface="微軟正黑體" pitchFamily="34" charset="-120"/>
              </a:rPr>
              <a:t>）</a:t>
            </a:r>
            <a:endParaRPr lang="en-US" altLang="zh-TW" sz="3000" dirty="0">
              <a:latin typeface="微軟正黑體" pitchFamily="34" charset="-120"/>
              <a:ea typeface="微軟正黑體" pitchFamily="34" charset="-120"/>
            </a:endParaRPr>
          </a:p>
        </p:txBody>
      </p:sp>
      <p:sp>
        <p:nvSpPr>
          <p:cNvPr id="3" name="內容版面配置區 2"/>
          <p:cNvSpPr>
            <a:spLocks noGrp="1"/>
          </p:cNvSpPr>
          <p:nvPr>
            <p:ph idx="1"/>
          </p:nvPr>
        </p:nvSpPr>
        <p:spPr>
          <a:xfrm>
            <a:off x="731494" y="1620982"/>
            <a:ext cx="7633742" cy="4272742"/>
          </a:xfrm>
        </p:spPr>
        <p:txBody>
          <a:bodyPr>
            <a:normAutofit/>
          </a:bodyPr>
          <a:lstStyle/>
          <a:p>
            <a:pPr>
              <a:lnSpc>
                <a:spcPct val="100000"/>
              </a:lnSpc>
            </a:pPr>
            <a:r>
              <a:rPr lang="zh-TW" altLang="en-US" sz="2200" b="0" dirty="0"/>
              <a:t>各校提報之疑似情緒行為障礙學生，經轉介輔導且最近曾因情緒行為障礙問題住院或持續於立案醫療或心理衛生機構接受治療並具有特殊學習需求者，其治療紀錄須符合下列狀況：</a:t>
            </a:r>
          </a:p>
          <a:p>
            <a:pPr marL="803275" indent="-538163">
              <a:lnSpc>
                <a:spcPct val="100000"/>
              </a:lnSpc>
              <a:buNone/>
            </a:pPr>
            <a:r>
              <a:rPr lang="en-US" altLang="zh-TW" sz="2200" b="0" dirty="0"/>
              <a:t>(1) </a:t>
            </a:r>
            <a:r>
              <a:rPr lang="zh-TW" altLang="en-US" sz="2200" b="0" dirty="0"/>
              <a:t>注意力缺陷過動症學生需於報名前</a:t>
            </a:r>
            <a:r>
              <a:rPr lang="en-US" altLang="zh-TW" sz="2200" b="0" dirty="0">
                <a:solidFill>
                  <a:srgbClr val="0070C0"/>
                </a:solidFill>
              </a:rPr>
              <a:t>6</a:t>
            </a:r>
            <a:r>
              <a:rPr lang="zh-TW" altLang="en-US" sz="2200" b="0" dirty="0">
                <a:solidFill>
                  <a:srgbClr val="0070C0"/>
                </a:solidFill>
              </a:rPr>
              <a:t>個月</a:t>
            </a:r>
            <a:r>
              <a:rPr lang="zh-TW" altLang="en-US" sz="2200" b="0" dirty="0"/>
              <a:t>內有就醫就診紀錄。</a:t>
            </a:r>
          </a:p>
          <a:p>
            <a:pPr marL="803275" indent="-538163">
              <a:lnSpc>
                <a:spcPct val="100000"/>
              </a:lnSpc>
              <a:buNone/>
            </a:pPr>
            <a:r>
              <a:rPr lang="en-US" altLang="zh-TW" sz="2200" b="0" dirty="0" smtClean="0"/>
              <a:t>(</a:t>
            </a:r>
            <a:r>
              <a:rPr lang="en-US" altLang="zh-TW" sz="2200" b="0" dirty="0"/>
              <a:t>2) </a:t>
            </a:r>
            <a:r>
              <a:rPr lang="zh-TW" altLang="en-US" sz="2200" b="0" dirty="0"/>
              <a:t>情緒行為障礙之症狀包括精神性疾患、情感性疾患、畏懼性疾患、焦慮性疾患或其他持續性之情感或行為問題，</a:t>
            </a:r>
            <a:r>
              <a:rPr lang="zh-TW" altLang="en-US" sz="2200" dirty="0"/>
              <a:t>需於報名前</a:t>
            </a:r>
            <a:r>
              <a:rPr lang="en-US" altLang="zh-TW" sz="2200" dirty="0"/>
              <a:t>6</a:t>
            </a:r>
            <a:r>
              <a:rPr lang="zh-TW" altLang="en-US" sz="2200" dirty="0"/>
              <a:t>個月內至少</a:t>
            </a:r>
            <a:r>
              <a:rPr lang="en-US" altLang="zh-TW" sz="2200" dirty="0"/>
              <a:t>1</a:t>
            </a:r>
            <a:r>
              <a:rPr lang="zh-TW" altLang="en-US" sz="2200" dirty="0"/>
              <a:t>次持續治療</a:t>
            </a:r>
            <a:r>
              <a:rPr lang="zh-TW" altLang="en-US" sz="2200" b="0" dirty="0"/>
              <a:t>。</a:t>
            </a:r>
          </a:p>
          <a:p>
            <a:pPr indent="-49213">
              <a:lnSpc>
                <a:spcPct val="90000"/>
              </a:lnSpc>
              <a:buFont typeface="Arial" panose="020B0604020202020204" pitchFamily="34" charset="0"/>
              <a:buNone/>
            </a:pPr>
            <a:r>
              <a:rPr lang="zh-TW" altLang="en-US" sz="2200" b="0" dirty="0"/>
              <a:t>備註：</a:t>
            </a:r>
            <a:r>
              <a:rPr lang="zh-TW" altLang="en-US" sz="2200" b="0" dirty="0">
                <a:solidFill>
                  <a:srgbClr val="FF0000"/>
                </a:solidFill>
              </a:rPr>
              <a:t>情緒行為障礙須經轉介前介入，並填寫觀察記錄（前</a:t>
            </a:r>
          </a:p>
          <a:p>
            <a:pPr indent="-49213">
              <a:lnSpc>
                <a:spcPct val="90000"/>
              </a:lnSpc>
              <a:buFont typeface="Arial" panose="020B0604020202020204" pitchFamily="34" charset="0"/>
              <a:buNone/>
            </a:pPr>
            <a:r>
              <a:rPr lang="zh-TW" altLang="en-US" sz="2200" b="0" dirty="0">
                <a:solidFill>
                  <a:srgbClr val="FF0000"/>
                </a:solidFill>
              </a:rPr>
              <a:t>      後事件及課堂觀察）</a:t>
            </a:r>
            <a:r>
              <a:rPr lang="zh-TW" altLang="en-US" sz="2200" b="0" dirty="0"/>
              <a:t>。</a:t>
            </a:r>
          </a:p>
        </p:txBody>
      </p:sp>
    </p:spTree>
    <p:extLst>
      <p:ext uri="{BB962C8B-B14F-4D97-AF65-F5344CB8AC3E}">
        <p14:creationId xmlns:p14="http://schemas.microsoft.com/office/powerpoint/2010/main" val="2396158523"/>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302" y="1000849"/>
            <a:ext cx="7633742" cy="897775"/>
          </a:xfrm>
        </p:spPr>
        <p:txBody>
          <a:bodyPr>
            <a:normAutofit/>
          </a:bodyPr>
          <a:lstStyle/>
          <a:p>
            <a:pPr>
              <a:defRPr/>
            </a:pPr>
            <a:r>
              <a:rPr lang="zh-TW" altLang="en-US" sz="3000" dirty="0">
                <a:latin typeface="微軟正黑體" pitchFamily="34" charset="-120"/>
                <a:ea typeface="微軟正黑體" pitchFamily="34" charset="-120"/>
              </a:rPr>
              <a:t>本縣身心障礙安置班</a:t>
            </a:r>
            <a:r>
              <a:rPr lang="zh-TW" altLang="en-US" sz="3000" dirty="0" smtClean="0">
                <a:latin typeface="微軟正黑體" pitchFamily="34" charset="-120"/>
                <a:ea typeface="微軟正黑體" pitchFamily="34" charset="-120"/>
              </a:rPr>
              <a:t>型</a:t>
            </a:r>
            <a:endParaRPr lang="en-US" altLang="zh-TW" sz="3000" dirty="0">
              <a:solidFill>
                <a:srgbClr val="FF0000"/>
              </a:solidFill>
              <a:latin typeface="微軟正黑體" pitchFamily="34" charset="-120"/>
              <a:ea typeface="微軟正黑體" pitchFamily="34" charset="-120"/>
            </a:endParaRPr>
          </a:p>
        </p:txBody>
      </p:sp>
      <p:sp>
        <p:nvSpPr>
          <p:cNvPr id="3" name="內容版面配置區 2"/>
          <p:cNvSpPr>
            <a:spLocks noGrp="1"/>
          </p:cNvSpPr>
          <p:nvPr>
            <p:ph idx="1"/>
          </p:nvPr>
        </p:nvSpPr>
        <p:spPr>
          <a:xfrm>
            <a:off x="731494" y="1620982"/>
            <a:ext cx="7633742" cy="4272742"/>
          </a:xfrm>
        </p:spPr>
        <p:txBody>
          <a:bodyPr>
            <a:normAutofit/>
          </a:bodyPr>
          <a:lstStyle/>
          <a:p>
            <a:pPr>
              <a:lnSpc>
                <a:spcPct val="120000"/>
              </a:lnSpc>
              <a:buSzPct val="80000"/>
              <a:defRPr/>
            </a:pPr>
            <a:r>
              <a:rPr lang="zh-TW" altLang="zh-TW" sz="2200" dirty="0"/>
              <a:t>不分類資源班</a:t>
            </a:r>
            <a:endParaRPr lang="en-US" altLang="zh-TW" sz="2200" dirty="0"/>
          </a:p>
          <a:p>
            <a:pPr>
              <a:lnSpc>
                <a:spcPct val="120000"/>
              </a:lnSpc>
              <a:buSzPct val="80000"/>
              <a:defRPr/>
            </a:pPr>
            <a:r>
              <a:rPr lang="zh-TW" altLang="en-US" sz="2200" dirty="0"/>
              <a:t>集中式特教班</a:t>
            </a:r>
            <a:endParaRPr lang="zh-TW" altLang="zh-TW" sz="2200" dirty="0"/>
          </a:p>
          <a:p>
            <a:pPr>
              <a:lnSpc>
                <a:spcPct val="120000"/>
              </a:lnSpc>
              <a:buSzPct val="80000"/>
              <a:defRPr/>
            </a:pPr>
            <a:r>
              <a:rPr lang="zh-TW" altLang="zh-TW" sz="2200" b="0" dirty="0"/>
              <a:t>不分類巡迴輔導班</a:t>
            </a:r>
            <a:endParaRPr lang="en-US" altLang="zh-TW" sz="2200" b="0" dirty="0"/>
          </a:p>
          <a:p>
            <a:pPr>
              <a:lnSpc>
                <a:spcPct val="120000"/>
              </a:lnSpc>
              <a:buSzPct val="80000"/>
              <a:defRPr/>
            </a:pPr>
            <a:r>
              <a:rPr lang="zh-TW" altLang="zh-TW" sz="2200" b="0" dirty="0"/>
              <a:t>聽語障巡迴輔導班</a:t>
            </a:r>
            <a:endParaRPr lang="en-US" altLang="zh-TW" sz="2200" b="0" dirty="0"/>
          </a:p>
          <a:p>
            <a:pPr>
              <a:lnSpc>
                <a:spcPct val="120000"/>
              </a:lnSpc>
              <a:buSzPct val="80000"/>
              <a:defRPr/>
            </a:pPr>
            <a:r>
              <a:rPr lang="zh-TW" altLang="zh-TW" sz="2200" b="0" dirty="0"/>
              <a:t>視障巡迴輔導班</a:t>
            </a:r>
            <a:endParaRPr lang="en-US" altLang="zh-TW" sz="2200" b="0" dirty="0"/>
          </a:p>
          <a:p>
            <a:pPr>
              <a:lnSpc>
                <a:spcPct val="120000"/>
              </a:lnSpc>
              <a:buSzPct val="80000"/>
              <a:defRPr/>
            </a:pPr>
            <a:r>
              <a:rPr lang="zh-TW" altLang="zh-TW" sz="2200" b="0" dirty="0"/>
              <a:t>普通班（接受特教服務）</a:t>
            </a:r>
            <a:r>
              <a:rPr lang="zh-TW" altLang="en-US" sz="2200" b="0" dirty="0" smtClean="0"/>
              <a:t>：</a:t>
            </a:r>
            <a:r>
              <a:rPr lang="zh-TW" altLang="zh-TW" sz="2200" b="0" dirty="0" smtClean="0"/>
              <a:t>不</a:t>
            </a:r>
            <a:r>
              <a:rPr lang="zh-TW" altLang="zh-TW" sz="2200" b="0" dirty="0"/>
              <a:t>接受各類巡迴輔導服務，</a:t>
            </a:r>
            <a:r>
              <a:rPr lang="zh-TW" altLang="en-US" sz="2200" b="0" dirty="0"/>
              <a:t>但仍可申請專業團隊、經費補助，並需召開</a:t>
            </a:r>
            <a:r>
              <a:rPr lang="en-US" altLang="zh-TW" sz="2200" b="0" dirty="0"/>
              <a:t>IEP</a:t>
            </a:r>
            <a:r>
              <a:rPr lang="zh-TW" altLang="en-US" sz="2200" b="0" dirty="0"/>
              <a:t>會議</a:t>
            </a:r>
            <a:r>
              <a:rPr lang="zh-TW" altLang="zh-TW" sz="2200" b="0" dirty="0"/>
              <a:t>。</a:t>
            </a:r>
          </a:p>
        </p:txBody>
      </p:sp>
    </p:spTree>
    <p:extLst>
      <p:ext uri="{BB962C8B-B14F-4D97-AF65-F5344CB8AC3E}">
        <p14:creationId xmlns:p14="http://schemas.microsoft.com/office/powerpoint/2010/main" val="375601134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sz="3600" b="1" dirty="0"/>
              <a:t>提報類組</a:t>
            </a:r>
            <a:r>
              <a:rPr lang="en-US" altLang="zh-TW" sz="3600" b="1" dirty="0"/>
              <a:t/>
            </a:r>
            <a:br>
              <a:rPr lang="en-US" altLang="zh-TW" sz="3600" b="1" dirty="0"/>
            </a:br>
            <a:r>
              <a:rPr lang="en-US" altLang="zh-TW" sz="3600" b="1" dirty="0" smtClean="0"/>
              <a:t>-</a:t>
            </a:r>
            <a:r>
              <a:rPr lang="zh-TW" altLang="en-US" sz="3600" b="1" dirty="0" smtClean="0"/>
              <a:t>國小</a:t>
            </a:r>
            <a:r>
              <a:rPr lang="en-US" altLang="zh-TW" sz="3600" b="1" dirty="0" smtClean="0"/>
              <a:t>-</a:t>
            </a:r>
            <a:endParaRPr lang="zh-TW" altLang="en-US" sz="3600" b="1" dirty="0"/>
          </a:p>
        </p:txBody>
      </p:sp>
      <p:sp>
        <p:nvSpPr>
          <p:cNvPr id="2" name="副標題 1"/>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789943157"/>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TM10001106[[fn=徽章]]</Template>
  <TotalTime>2406</TotalTime>
  <Words>1923</Words>
  <Application>Microsoft Office PowerPoint</Application>
  <PresentationFormat>如螢幕大小 (4:3)</PresentationFormat>
  <Paragraphs>145</Paragraphs>
  <Slides>24</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24</vt:i4>
      </vt:variant>
    </vt:vector>
  </HeadingPairs>
  <TitlesOfParts>
    <vt:vector size="33" baseType="lpstr">
      <vt:lpstr>MS PGothic</vt:lpstr>
      <vt:lpstr>華康細黑體(P)</vt:lpstr>
      <vt:lpstr>微軟正黑體</vt:lpstr>
      <vt:lpstr>新細明體</vt:lpstr>
      <vt:lpstr>Arial</vt:lpstr>
      <vt:lpstr>Calibri</vt:lpstr>
      <vt:lpstr>Gill Sans MT</vt:lpstr>
      <vt:lpstr>Wingdings</vt:lpstr>
      <vt:lpstr>Badge</vt:lpstr>
      <vt:lpstr> 中正國小112學年度第一學期 身心障礙學生鑑定宣導說明會 </vt:lpstr>
      <vt:lpstr>說明大綱</vt:lpstr>
      <vt:lpstr>鑑定安置服務對象</vt:lpstr>
      <vt:lpstr>智能障礙</vt:lpstr>
      <vt:lpstr>學習障礙</vt:lpstr>
      <vt:lpstr>情緒行為障礙</vt:lpstr>
      <vt:lpstr>情緒行為障礙（續）</vt:lpstr>
      <vt:lpstr>本縣身心障礙安置班型</vt:lpstr>
      <vt:lpstr>提報類組 -國小-</vt:lpstr>
      <vt:lpstr>鑑定安置提報類組(國中小)</vt:lpstr>
      <vt:lpstr>一、新提報疑似個案</vt:lpstr>
      <vt:lpstr>二、欲確認疑似個案</vt:lpstr>
      <vt:lpstr>三、重新評估</vt:lpstr>
      <vt:lpstr>四、跨階段轉銜個案</vt:lpstr>
      <vt:lpstr>五、轉安置</vt:lpstr>
      <vt:lpstr>鑑定安置流程</vt:lpstr>
      <vt:lpstr>鑑定安置流程</vt:lpstr>
      <vt:lpstr>提報方式</vt:lpstr>
      <vt:lpstr>提報單</vt:lpstr>
      <vt:lpstr>提報方式說明</vt:lpstr>
      <vt:lpstr>ＱＡ</vt:lpstr>
      <vt:lpstr>Q：醫療轉介的管道有哪些?</vt:lpstr>
      <vt:lpstr>Q：疑似身障生如何進行醫療轉介?</vt:lpstr>
      <vt:lpstr>謝謝聆聽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金門縣特殊教育 相關專業團隊服務 實施計畫簡介</dc:title>
  <dc:creator>ㄚ恩 王</dc:creator>
  <cp:lastModifiedBy>user</cp:lastModifiedBy>
  <cp:revision>83</cp:revision>
  <cp:lastPrinted>2020-09-11T02:32:57Z</cp:lastPrinted>
  <dcterms:created xsi:type="dcterms:W3CDTF">2019-09-18T02:19:52Z</dcterms:created>
  <dcterms:modified xsi:type="dcterms:W3CDTF">2023-09-13T01:29:57Z</dcterms:modified>
</cp:coreProperties>
</file>